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Default Extension="wav" ContentType="audio/x-wav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handoutMasterIdLst>
    <p:handoutMasterId r:id="rId40"/>
  </p:handoutMasterIdLst>
  <p:sldIdLst>
    <p:sldId id="265" r:id="rId2"/>
    <p:sldId id="310" r:id="rId3"/>
    <p:sldId id="320" r:id="rId4"/>
    <p:sldId id="321" r:id="rId5"/>
    <p:sldId id="322" r:id="rId6"/>
    <p:sldId id="323" r:id="rId7"/>
    <p:sldId id="325" r:id="rId8"/>
    <p:sldId id="349" r:id="rId9"/>
    <p:sldId id="327" r:id="rId10"/>
    <p:sldId id="326" r:id="rId11"/>
    <p:sldId id="331" r:id="rId12"/>
    <p:sldId id="332" r:id="rId13"/>
    <p:sldId id="343" r:id="rId14"/>
    <p:sldId id="333" r:id="rId15"/>
    <p:sldId id="328" r:id="rId16"/>
    <p:sldId id="329" r:id="rId17"/>
    <p:sldId id="330" r:id="rId18"/>
    <p:sldId id="334" r:id="rId19"/>
    <p:sldId id="338" r:id="rId20"/>
    <p:sldId id="335" r:id="rId21"/>
    <p:sldId id="336" r:id="rId22"/>
    <p:sldId id="337" r:id="rId23"/>
    <p:sldId id="339" r:id="rId24"/>
    <p:sldId id="342" r:id="rId25"/>
    <p:sldId id="340" r:id="rId26"/>
    <p:sldId id="341" r:id="rId27"/>
    <p:sldId id="353" r:id="rId28"/>
    <p:sldId id="352" r:id="rId29"/>
    <p:sldId id="350" r:id="rId30"/>
    <p:sldId id="354" r:id="rId31"/>
    <p:sldId id="351" r:id="rId32"/>
    <p:sldId id="344" r:id="rId33"/>
    <p:sldId id="345" r:id="rId34"/>
    <p:sldId id="346" r:id="rId35"/>
    <p:sldId id="348" r:id="rId36"/>
    <p:sldId id="347" r:id="rId37"/>
    <p:sldId id="317" r:id="rId38"/>
  </p:sldIdLst>
  <p:sldSz cx="12188825" cy="6858000"/>
  <p:notesSz cx="7315200" cy="9601200"/>
  <p:custDataLst>
    <p:tags r:id="rId41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15" autoAdjust="0"/>
    <p:restoredTop sz="94629" autoAdjust="0"/>
  </p:normalViewPr>
  <p:slideViewPr>
    <p:cSldViewPr showGuides="1">
      <p:cViewPr varScale="1">
        <p:scale>
          <a:sx n="89" d="100"/>
          <a:sy n="89" d="100"/>
        </p:scale>
        <p:origin x="156" y="156"/>
      </p:cViewPr>
      <p:guideLst>
        <p:guide pos="3839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1986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handoutMaster" Target="handoutMasters/handout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59088EAF-6ECA-4616-85EF-35AA19C641F3}" type="datetimeFigureOut">
              <a:rPr lang="en-US"/>
              <a:t>6/18/2018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D9F912AB-2776-42F2-A957-313FC7EFEDB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320657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3ABD2D7A-D230-4F91-BD59-0A39C2703BA8}" type="datetimeFigureOut">
              <a:rPr lang="en-US"/>
              <a:t>6/18/2018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58788" y="720725"/>
            <a:ext cx="6397625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F93199CD-3E1B-4AE6-990F-76F925F5EA9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76579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5214" y="1828800"/>
            <a:ext cx="8229600" cy="2895600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66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5213" y="4800600"/>
            <a:ext cx="8229600" cy="12192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499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6/18/2018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60095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42412" y="381001"/>
            <a:ext cx="1524001" cy="5638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2412" y="381001"/>
            <a:ext cx="7391399" cy="5638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6/18/2018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79035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6/18/2018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38254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9614" y="2514600"/>
            <a:ext cx="8692399" cy="2819400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 b="0" cap="none" baseline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5213" y="5410200"/>
            <a:ext cx="8687333" cy="609601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6/18/2018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61813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04781" y="1905001"/>
            <a:ext cx="4419599" cy="4114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29183" y="1905001"/>
            <a:ext cx="4419600" cy="4114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6/18/2018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25340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1" y="1905000"/>
            <a:ext cx="4416552" cy="762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411" y="2743201"/>
            <a:ext cx="4416552" cy="3276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49861" y="1905000"/>
            <a:ext cx="4416552" cy="762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49861" y="2743201"/>
            <a:ext cx="4416552" cy="3276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6/18/2018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0841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6/18/2018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2663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6/18/2018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07540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1414" y="685800"/>
            <a:ext cx="6400800" cy="53340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6/18/2018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44981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3600" b="0" i="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4951414" y="685800"/>
            <a:ext cx="6400799" cy="5334000"/>
          </a:xfrm>
          <a:solidFill>
            <a:schemeClr val="bg2"/>
          </a:solidFill>
          <a:ln w="76200">
            <a:solidFill>
              <a:schemeClr val="tx1"/>
            </a:solidFill>
            <a:miter lim="800000"/>
          </a:ln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pPr/>
              <a:t>6/18/2018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49172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1904999"/>
            <a:ext cx="9134391" cy="4114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2413" y="6400800"/>
            <a:ext cx="655319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6422" y="6400800"/>
            <a:ext cx="144938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F41C87-7AD9-4845-A077-840E4A0F3F06}" type="datetimeFigureOut">
              <a:rPr lang="en-US" smtClean="0"/>
              <a:pPr/>
              <a:t>6/18/2018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28211" y="6400800"/>
            <a:ext cx="838201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013F82-EE5E-44EE-A61D-E31C6657F26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0599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1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3838" indent="-223838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SzPct val="10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63550" indent="-231775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SzPct val="10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82625" indent="-21907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57250" indent="-17462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30288" indent="-173038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380744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554480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728216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39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gi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13.png"/><Relationship Id="rId5" Type="http://schemas.openxmlformats.org/officeDocument/2006/relationships/image" Target="../media/image12.jp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261764" y="188640"/>
            <a:ext cx="8229600" cy="2016224"/>
          </a:xfrm>
        </p:spPr>
        <p:txBody>
          <a:bodyPr/>
          <a:lstStyle/>
          <a:p>
            <a:r>
              <a:rPr lang="en-US" dirty="0" smtClean="0"/>
              <a:t>Blind Deconvolution of Images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292156" y="6039578"/>
            <a:ext cx="2205980" cy="567680"/>
          </a:xfrm>
        </p:spPr>
        <p:txBody>
          <a:bodyPr>
            <a:normAutofit/>
          </a:bodyPr>
          <a:lstStyle/>
          <a:p>
            <a:r>
              <a:rPr lang="it-IT" sz="1600" i="1" dirty="0" smtClean="0">
                <a:solidFill>
                  <a:schemeClr val="tx1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Hayden Brown</a:t>
            </a:r>
            <a:endParaRPr lang="it-IT" sz="1600" i="1" dirty="0">
              <a:solidFill>
                <a:schemeClr val="tx1"/>
              </a:solidFill>
              <a:latin typeface="Corbel" panose="020B0503020204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ubtitle 3"/>
          <p:cNvSpPr txBox="1">
            <a:spLocks/>
          </p:cNvSpPr>
          <p:nvPr/>
        </p:nvSpPr>
        <p:spPr>
          <a:xfrm>
            <a:off x="414164" y="2645296"/>
            <a:ext cx="8229600" cy="1219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2000" kern="1200" cap="all" spc="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i="1" dirty="0" smtClean="0"/>
              <a:t>Glasses For Your Telescope</a:t>
            </a:r>
            <a:endParaRPr lang="it-IT" i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2852" y="3381366"/>
            <a:ext cx="5230316" cy="294205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4172" y="3346609"/>
            <a:ext cx="1916637" cy="1916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920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29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own-nos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815752"/>
          </a:xfrm>
        </p:spPr>
        <p:txBody>
          <a:bodyPr>
            <a:normAutofit/>
          </a:bodyPr>
          <a:lstStyle/>
          <a:p>
            <a:r>
              <a:rPr lang="en-US" dirty="0" smtClean="0"/>
              <a:t>Image Restoration Techniques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13"/>
              <p:cNvSpPr>
                <a:spLocks noGrp="1"/>
              </p:cNvSpPr>
              <p:nvPr>
                <p:ph idx="1"/>
              </p:nvPr>
            </p:nvSpPr>
            <p:spPr>
              <a:xfrm>
                <a:off x="1522413" y="1556792"/>
                <a:ext cx="9684567" cy="5040560"/>
              </a:xfrm>
            </p:spPr>
            <p:txBody>
              <a:bodyPr>
                <a:noAutofit/>
              </a:bodyPr>
              <a:lstStyle/>
              <a:p>
                <a:r>
                  <a:rPr lang="en-NZ" sz="1600" dirty="0" smtClean="0"/>
                  <a:t>This type of image </a:t>
                </a:r>
                <a:r>
                  <a:rPr lang="en-NZ" sz="1600" dirty="0"/>
                  <a:t>reconstruction </a:t>
                </a:r>
                <a:r>
                  <a:rPr lang="en-NZ" sz="1600" dirty="0" smtClean="0"/>
                  <a:t>is an example </a:t>
                </a:r>
                <a:r>
                  <a:rPr lang="en-NZ" sz="1600" dirty="0"/>
                  <a:t>of </a:t>
                </a:r>
                <a:r>
                  <a:rPr lang="en-NZ" sz="1600" dirty="0" smtClean="0"/>
                  <a:t>an </a:t>
                </a:r>
                <a:r>
                  <a:rPr lang="en-NZ" sz="1600" b="1" dirty="0" smtClean="0"/>
                  <a:t>inverse problem…</a:t>
                </a:r>
              </a:p>
              <a:p>
                <a:pPr marL="239712" lvl="1" indent="0">
                  <a:buNone/>
                </a:pPr>
                <a:r>
                  <a:rPr lang="en-NZ" sz="1600" dirty="0" smtClean="0"/>
                  <a:t>… in </a:t>
                </a:r>
                <a:r>
                  <a:rPr lang="en-NZ" sz="1600" dirty="0"/>
                  <a:t>the sense </a:t>
                </a:r>
                <a:r>
                  <a:rPr lang="en-NZ" sz="1600" dirty="0" smtClean="0"/>
                  <a:t>that </a:t>
                </a:r>
                <a:r>
                  <a:rPr lang="en-NZ" sz="1600" dirty="0"/>
                  <a:t>the results of actual observations are used to work out the values of the parameters describing the system</a:t>
                </a:r>
              </a:p>
              <a:p>
                <a:r>
                  <a:rPr lang="en-NZ" sz="1600" dirty="0" smtClean="0"/>
                  <a:t>They are particularly difficult to solve since </a:t>
                </a:r>
                <a:r>
                  <a:rPr lang="en-NZ" sz="1600" b="1" dirty="0" smtClean="0">
                    <a:solidFill>
                      <a:srgbClr val="FFFF00"/>
                    </a:solidFill>
                  </a:rPr>
                  <a:t>not only the underlying image is unknown, but also the blur.</a:t>
                </a:r>
              </a:p>
              <a:p>
                <a:r>
                  <a:rPr lang="en-NZ" sz="1600" dirty="0" smtClean="0"/>
                  <a:t>Sort of like: </a:t>
                </a:r>
              </a:p>
              <a:p>
                <a:pPr marL="0" indent="0" algn="ctr">
                  <a:buNone/>
                </a:pPr>
                <a:r>
                  <a:rPr lang="en-NZ" sz="1600" dirty="0"/>
                  <a:t>A + B + n = C  </a:t>
                </a:r>
              </a:p>
              <a:p>
                <a:pPr marL="0" indent="0" algn="ctr">
                  <a:buNone/>
                </a:pPr>
                <a:r>
                  <a:rPr lang="en-NZ" sz="1600" dirty="0" smtClean="0"/>
                  <a:t>Given </a:t>
                </a:r>
                <a:r>
                  <a:rPr lang="en-NZ" sz="1600" dirty="0" smtClean="0">
                    <a:solidFill>
                      <a:srgbClr val="FF0000"/>
                    </a:solidFill>
                  </a:rPr>
                  <a:t>C</a:t>
                </a:r>
                <a:r>
                  <a:rPr lang="en-NZ" sz="1600" dirty="0" smtClean="0"/>
                  <a:t>,  solve for </a:t>
                </a:r>
                <a:r>
                  <a:rPr lang="en-NZ" sz="1600" dirty="0" smtClean="0">
                    <a:solidFill>
                      <a:srgbClr val="FF0000"/>
                    </a:solidFill>
                  </a:rPr>
                  <a:t>A</a:t>
                </a:r>
                <a:r>
                  <a:rPr lang="en-NZ" sz="1600" dirty="0" smtClean="0"/>
                  <a:t>                                                     but you don’t know anything about, B or n ???</a:t>
                </a:r>
              </a:p>
              <a:p>
                <a:r>
                  <a:rPr lang="en-NZ" sz="1600" dirty="0"/>
                  <a:t>In our case: 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sz="1600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NZ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NZ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NZ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NZ" sz="1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NZ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NZ" sz="1600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NZ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NZ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NZ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NZ" sz="1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NZ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NZ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NZ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NZ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NZ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NZ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NZ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NZ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d>
                        <m:dPr>
                          <m:ctrlPr>
                            <a:rPr lang="en-NZ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NZ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NZ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NZ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NZ" sz="1600" b="0" dirty="0" smtClean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NZ" sz="1600" dirty="0">
                    <a:latin typeface="Cambria Math" panose="02040503050406030204" pitchFamily="18" charset="0"/>
                  </a:rPr>
                  <a:t> </a:t>
                </a:r>
                <a:r>
                  <a:rPr lang="en-NZ" sz="1600" dirty="0" smtClean="0">
                    <a:latin typeface="Cambria Math" panose="02040503050406030204" pitchFamily="18" charset="0"/>
                  </a:rPr>
                  <a:t>     </a:t>
                </a:r>
                <a:r>
                  <a:rPr lang="en-NZ" sz="1600" dirty="0"/>
                  <a:t>where</a:t>
                </a:r>
              </a:p>
              <a:p>
                <a:pPr marL="0" indent="0">
                  <a:buNone/>
                </a:pPr>
                <a:r>
                  <a:rPr lang="en-NZ" sz="1600" dirty="0" smtClean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NZ" sz="1600" i="1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NZ" sz="1600" i="1"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NZ" sz="1600" i="1"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NZ" sz="1600" i="1"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NZ" sz="1600" i="1"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NZ" sz="1600" b="0" i="1" dirty="0" smtClean="0">
                    <a:latin typeface="Cambria Math" panose="02040503050406030204" pitchFamily="18" charset="0"/>
                  </a:rPr>
                  <a:t>		</a:t>
                </a:r>
                <a:r>
                  <a:rPr lang="en-NZ" sz="1600" dirty="0"/>
                  <a:t>Blurred </a:t>
                </a:r>
                <a:r>
                  <a:rPr lang="en-NZ" sz="1600" dirty="0" smtClean="0"/>
                  <a:t>image                    </a:t>
                </a:r>
                <a:r>
                  <a:rPr lang="en-NZ" sz="1600" b="0" dirty="0" smtClean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	</a:t>
                </a:r>
                <a14:m>
                  <m:oMath xmlns:m="http://schemas.openxmlformats.org/officeDocument/2006/math">
                    <m:r>
                      <a:rPr lang="en-NZ" sz="1600" b="0" i="1" smtClean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NZ" sz="1600" b="0" i="1" smtClean="0"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NZ" sz="1600" b="0" i="1" smtClean="0"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NZ" sz="1600" b="0" i="1" smtClean="0"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NZ" sz="1600" b="0" i="1" smtClean="0"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NZ" sz="1600" b="0" i="1" dirty="0" smtClean="0">
                    <a:latin typeface="Cambria Math" panose="02040503050406030204" pitchFamily="18" charset="0"/>
                  </a:rPr>
                  <a:t>		</a:t>
                </a:r>
                <a:r>
                  <a:rPr lang="en-NZ" sz="1600" dirty="0"/>
                  <a:t>True image</a:t>
                </a:r>
              </a:p>
              <a:p>
                <a:pPr marL="0" indent="0">
                  <a:buNone/>
                </a:pPr>
                <a:r>
                  <a:rPr lang="en-NZ" sz="1600" b="0" dirty="0" smtClean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	</a:t>
                </a:r>
                <a14:m>
                  <m:oMath xmlns:m="http://schemas.openxmlformats.org/officeDocument/2006/math">
                    <m:r>
                      <a:rPr lang="en-NZ" sz="1600" b="0" i="1" smtClean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NZ" sz="1600" b="0" i="1" smtClean="0"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NZ" sz="1600" b="0" i="1" smtClean="0"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NZ" sz="1600" b="0" i="1" smtClean="0"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NZ" sz="1600" b="0" i="1" smtClean="0"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NZ" sz="1600" b="0" i="1" dirty="0" smtClean="0">
                    <a:latin typeface="Cambria Math" panose="02040503050406030204" pitchFamily="18" charset="0"/>
                  </a:rPr>
                  <a:t>		</a:t>
                </a:r>
                <a:r>
                  <a:rPr lang="en-NZ" sz="1600" dirty="0"/>
                  <a:t>Blurring </a:t>
                </a:r>
                <a:r>
                  <a:rPr lang="en-NZ" sz="1600" dirty="0" smtClean="0"/>
                  <a:t>function		</a:t>
                </a:r>
                <a14:m>
                  <m:oMath xmlns:m="http://schemas.openxmlformats.org/officeDocument/2006/math">
                    <m:r>
                      <a:rPr lang="en-NZ" sz="1600" b="0" i="1" smtClean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𝑛</m:t>
                    </m:r>
                    <m:d>
                      <m:dPr>
                        <m:ctrlPr>
                          <a:rPr lang="en-NZ" sz="1600" b="0" i="1" smtClean="0"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NZ" sz="1600" b="0" i="1" smtClean="0"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NZ" sz="1600" b="0" i="1" smtClean="0"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NZ" sz="1600" b="0" i="1" smtClean="0"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NZ" sz="1600" dirty="0" smtClean="0"/>
                  <a:t>		Additive noise</a:t>
                </a:r>
              </a:p>
              <a:p>
                <a:pPr marL="0" indent="0" algn="ctr">
                  <a:buNone/>
                </a:pPr>
                <a:endParaRPr lang="en-NZ" sz="1600" dirty="0" smtClean="0"/>
              </a:p>
              <a:p>
                <a:pPr marL="0" indent="0" algn="ctr">
                  <a:buNone/>
                </a:pPr>
                <a:endParaRPr lang="en-NZ" sz="1600" dirty="0"/>
              </a:p>
              <a:p>
                <a:endParaRPr lang="en-NZ" sz="1600" dirty="0">
                  <a:solidFill>
                    <a:srgbClr val="FFFF00"/>
                  </a:solidFill>
                </a:endParaRPr>
              </a:p>
              <a:p>
                <a:pPr marL="0" indent="0">
                  <a:buNone/>
                </a:pPr>
                <a:endParaRPr lang="en-NZ" sz="1600" dirty="0"/>
              </a:p>
            </p:txBody>
          </p:sp>
        </mc:Choice>
        <mc:Fallback xmlns="">
          <p:sp>
            <p:nvSpPr>
              <p:cNvPr id="14" name="Content Placeholder 1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22413" y="1556792"/>
                <a:ext cx="9684567" cy="5040560"/>
              </a:xfrm>
              <a:blipFill rotWithShape="0">
                <a:blip r:embed="rId2"/>
                <a:stretch>
                  <a:fillRect l="-252" t="-846"/>
                </a:stretch>
              </a:blipFill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55081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815752"/>
          </a:xfrm>
        </p:spPr>
        <p:txBody>
          <a:bodyPr>
            <a:normAutofit/>
          </a:bodyPr>
          <a:lstStyle/>
          <a:p>
            <a:r>
              <a:rPr lang="en-US" dirty="0" smtClean="0"/>
              <a:t>Introducing the Point Spread Function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522413" y="1556792"/>
            <a:ext cx="9684567" cy="5040560"/>
          </a:xfrm>
        </p:spPr>
        <p:txBody>
          <a:bodyPr>
            <a:noAutofit/>
          </a:bodyPr>
          <a:lstStyle/>
          <a:p>
            <a:r>
              <a:rPr lang="en-NZ" sz="1600" dirty="0" smtClean="0"/>
              <a:t>In normal deconvolution of imagery the Point Spread Function (PSF) is the impulse response of the blurring mechanism. </a:t>
            </a:r>
          </a:p>
          <a:p>
            <a:r>
              <a:rPr lang="en-NZ" sz="1600" dirty="0" smtClean="0"/>
              <a:t>If the blurring mechanism is thought of as a filter, the point spread function is the transfer function describing how the blurring process affects the true image.</a:t>
            </a:r>
          </a:p>
          <a:p>
            <a:endParaRPr lang="en-NZ" sz="1600" dirty="0" smtClean="0"/>
          </a:p>
          <a:p>
            <a:endParaRPr lang="en-NZ" sz="1600" dirty="0" smtClean="0"/>
          </a:p>
          <a:p>
            <a:endParaRPr lang="en-NZ" sz="1600" dirty="0"/>
          </a:p>
          <a:p>
            <a:endParaRPr lang="en-NZ" sz="1600" dirty="0" smtClean="0"/>
          </a:p>
          <a:p>
            <a:endParaRPr lang="en-NZ" sz="1600" dirty="0" smtClean="0"/>
          </a:p>
          <a:p>
            <a:endParaRPr lang="en-NZ" sz="1600" dirty="0">
              <a:solidFill>
                <a:srgbClr val="FFFF00"/>
              </a:solidFill>
            </a:endParaRPr>
          </a:p>
          <a:p>
            <a:pPr marL="0" indent="0">
              <a:buNone/>
            </a:pPr>
            <a:endParaRPr lang="en-NZ" sz="16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5697" y="5221583"/>
            <a:ext cx="1836524" cy="143227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0116" y="2962876"/>
            <a:ext cx="4896544" cy="142157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618889" y="4384453"/>
            <a:ext cx="10802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dirty="0" smtClean="0"/>
              <a:t>True Image</a:t>
            </a:r>
            <a:endParaRPr lang="en-NZ" dirty="0"/>
          </a:p>
        </p:txBody>
      </p:sp>
      <p:sp>
        <p:nvSpPr>
          <p:cNvPr id="6" name="TextBox 5"/>
          <p:cNvSpPr txBox="1"/>
          <p:nvPr/>
        </p:nvSpPr>
        <p:spPr>
          <a:xfrm>
            <a:off x="5098784" y="4384453"/>
            <a:ext cx="17103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dirty="0" smtClean="0"/>
              <a:t>Point Spread</a:t>
            </a:r>
          </a:p>
          <a:p>
            <a:pPr algn="ctr"/>
            <a:r>
              <a:rPr lang="en-NZ" dirty="0" smtClean="0"/>
              <a:t>Function</a:t>
            </a:r>
            <a:endParaRPr lang="en-NZ" dirty="0"/>
          </a:p>
        </p:txBody>
      </p:sp>
      <p:sp>
        <p:nvSpPr>
          <p:cNvPr id="7" name="TextBox 6"/>
          <p:cNvSpPr txBox="1"/>
          <p:nvPr/>
        </p:nvSpPr>
        <p:spPr>
          <a:xfrm>
            <a:off x="6970926" y="4384453"/>
            <a:ext cx="11939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dirty="0" smtClean="0"/>
              <a:t>Observed </a:t>
            </a:r>
          </a:p>
          <a:p>
            <a:pPr algn="ctr"/>
            <a:r>
              <a:rPr lang="en-NZ" dirty="0" smtClean="0"/>
              <a:t>Image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240406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815752"/>
          </a:xfrm>
        </p:spPr>
        <p:txBody>
          <a:bodyPr>
            <a:normAutofit/>
          </a:bodyPr>
          <a:lstStyle/>
          <a:p>
            <a:r>
              <a:rPr lang="en-US" dirty="0" smtClean="0"/>
              <a:t>Introducing the Point Spread Function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522413" y="1556792"/>
            <a:ext cx="9684567" cy="5040560"/>
          </a:xfrm>
        </p:spPr>
        <p:txBody>
          <a:bodyPr>
            <a:noAutofit/>
          </a:bodyPr>
          <a:lstStyle/>
          <a:p>
            <a:r>
              <a:rPr lang="en-NZ" sz="1600" dirty="0" smtClean="0">
                <a:solidFill>
                  <a:schemeClr val="accent1"/>
                </a:solidFill>
              </a:rPr>
              <a:t>In a nutshell, the PSF describes </a:t>
            </a:r>
            <a:r>
              <a:rPr lang="en-NZ" sz="1600" dirty="0">
                <a:solidFill>
                  <a:schemeClr val="accent1"/>
                </a:solidFill>
              </a:rPr>
              <a:t>how the energy of one point (pixel) is smeared additively and spatially across the image</a:t>
            </a:r>
            <a:r>
              <a:rPr lang="en-NZ" sz="1600" dirty="0" smtClean="0">
                <a:solidFill>
                  <a:schemeClr val="accent1"/>
                </a:solidFill>
              </a:rPr>
              <a:t>.</a:t>
            </a:r>
          </a:p>
          <a:p>
            <a:r>
              <a:rPr lang="en-NZ" sz="1600" dirty="0" smtClean="0"/>
              <a:t>In </a:t>
            </a:r>
            <a:r>
              <a:rPr lang="en-NZ" sz="1600" dirty="0"/>
              <a:t>many cases, the point spread function is a large matrix with one value for each pixel</a:t>
            </a:r>
            <a:r>
              <a:rPr lang="en-NZ" sz="1600" dirty="0" smtClean="0"/>
              <a:t>.</a:t>
            </a:r>
          </a:p>
          <a:p>
            <a:r>
              <a:rPr lang="en-NZ" sz="1600" dirty="0" smtClean="0"/>
              <a:t>In </a:t>
            </a:r>
            <a:r>
              <a:rPr lang="en-NZ" sz="1600" dirty="0"/>
              <a:t>essence, the deconvolution process is identifying the inverse of the point spread function so that it can reverse the effects of the blurring process.</a:t>
            </a:r>
          </a:p>
          <a:p>
            <a:endParaRPr lang="en-NZ" sz="1600" dirty="0" smtClean="0"/>
          </a:p>
          <a:p>
            <a:endParaRPr lang="en-NZ" sz="1600" dirty="0" smtClean="0"/>
          </a:p>
          <a:p>
            <a:endParaRPr lang="en-NZ" sz="1600" dirty="0"/>
          </a:p>
          <a:p>
            <a:endParaRPr lang="en-NZ" sz="1600" dirty="0" smtClean="0"/>
          </a:p>
          <a:p>
            <a:endParaRPr lang="en-NZ" sz="1600" dirty="0" smtClean="0"/>
          </a:p>
          <a:p>
            <a:endParaRPr lang="en-NZ" sz="1600" dirty="0">
              <a:solidFill>
                <a:srgbClr val="FFFF00"/>
              </a:solidFill>
            </a:endParaRPr>
          </a:p>
          <a:p>
            <a:pPr marL="0" indent="0">
              <a:buNone/>
            </a:pPr>
            <a:endParaRPr lang="en-NZ" sz="1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4052" y="3789040"/>
            <a:ext cx="6165167" cy="180095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029276" y="5679221"/>
            <a:ext cx="13681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dirty="0" smtClean="0"/>
              <a:t>Observed</a:t>
            </a:r>
          </a:p>
          <a:p>
            <a:pPr algn="ctr"/>
            <a:r>
              <a:rPr lang="en-NZ" dirty="0" smtClean="0"/>
              <a:t>Image</a:t>
            </a:r>
            <a:endParaRPr lang="en-NZ" dirty="0"/>
          </a:p>
        </p:txBody>
      </p:sp>
      <p:sp>
        <p:nvSpPr>
          <p:cNvPr id="7" name="TextBox 6"/>
          <p:cNvSpPr txBox="1"/>
          <p:nvPr/>
        </p:nvSpPr>
        <p:spPr>
          <a:xfrm>
            <a:off x="5189517" y="5662989"/>
            <a:ext cx="158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dirty="0" smtClean="0"/>
              <a:t>Inverse PSF</a:t>
            </a:r>
            <a:endParaRPr lang="en-NZ" dirty="0"/>
          </a:p>
        </p:txBody>
      </p:sp>
      <p:sp>
        <p:nvSpPr>
          <p:cNvPr id="8" name="TextBox 7"/>
          <p:cNvSpPr txBox="1"/>
          <p:nvPr/>
        </p:nvSpPr>
        <p:spPr>
          <a:xfrm>
            <a:off x="7390556" y="5662989"/>
            <a:ext cx="15121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dirty="0" smtClean="0"/>
              <a:t>Image</a:t>
            </a:r>
          </a:p>
          <a:p>
            <a:pPr algn="ctr"/>
            <a:r>
              <a:rPr lang="en-NZ" dirty="0" smtClean="0"/>
              <a:t>Estimate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2727219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815752"/>
          </a:xfrm>
        </p:spPr>
        <p:txBody>
          <a:bodyPr>
            <a:normAutofit/>
          </a:bodyPr>
          <a:lstStyle/>
          <a:p>
            <a:r>
              <a:rPr lang="en-US" dirty="0" smtClean="0"/>
              <a:t>Introducing the Point Spread Function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13"/>
              <p:cNvSpPr>
                <a:spLocks noGrp="1"/>
              </p:cNvSpPr>
              <p:nvPr>
                <p:ph idx="1"/>
              </p:nvPr>
            </p:nvSpPr>
            <p:spPr>
              <a:xfrm>
                <a:off x="1522413" y="1556792"/>
                <a:ext cx="9684567" cy="5040560"/>
              </a:xfrm>
            </p:spPr>
            <p:txBody>
              <a:bodyPr>
                <a:noAutofit/>
              </a:bodyPr>
              <a:lstStyle/>
              <a:p>
                <a:r>
                  <a:rPr lang="en-NZ" sz="1600" dirty="0" smtClean="0"/>
                  <a:t>For deconvolution, most algorithms operate in both the frequency domain </a:t>
                </a:r>
                <a:r>
                  <a:rPr lang="en-NZ" sz="1600" i="1" dirty="0" smtClean="0"/>
                  <a:t>and</a:t>
                </a:r>
                <a:r>
                  <a:rPr lang="en-NZ" sz="1600" dirty="0" smtClean="0"/>
                  <a:t> image domain:</a:t>
                </a:r>
              </a:p>
              <a:p>
                <a:r>
                  <a:rPr lang="en-NZ" sz="1600" b="1" dirty="0" smtClean="0"/>
                  <a:t>as per that signal-processing-101 </a:t>
                </a:r>
                <a:r>
                  <a:rPr lang="en-NZ" sz="1600" b="1" dirty="0"/>
                  <a:t>course you took at </a:t>
                </a:r>
                <a:r>
                  <a:rPr lang="en-NZ" sz="1600" b="1" dirty="0" smtClean="0"/>
                  <a:t>university:</a:t>
                </a:r>
                <a:endParaRPr lang="en-NZ" sz="1600" b="1" dirty="0"/>
              </a:p>
              <a:p>
                <a:pPr marL="231775" lvl="1" indent="0">
                  <a:buNone/>
                </a:pPr>
                <a:r>
                  <a:rPr lang="en-NZ" sz="1600" b="1" dirty="0">
                    <a:solidFill>
                      <a:schemeClr val="accent1"/>
                    </a:solidFill>
                  </a:rPr>
                  <a:t>c</a:t>
                </a:r>
                <a:r>
                  <a:rPr lang="en-NZ" sz="1600" b="1" dirty="0" smtClean="0">
                    <a:solidFill>
                      <a:schemeClr val="accent1"/>
                    </a:solidFill>
                  </a:rPr>
                  <a:t>onvolution </a:t>
                </a:r>
                <a:r>
                  <a:rPr lang="en-NZ" sz="1600" b="1" dirty="0">
                    <a:solidFill>
                      <a:schemeClr val="accent1"/>
                    </a:solidFill>
                  </a:rPr>
                  <a:t>in the time/spatial domain is the same as multiplication in the frequency domain</a:t>
                </a:r>
              </a:p>
              <a:p>
                <a:pPr marL="450850" lvl="2" indent="0">
                  <a:buNone/>
                </a:pPr>
                <a:endParaRPr lang="en-NZ" sz="1600" b="1" dirty="0" smtClean="0"/>
              </a:p>
              <a:p>
                <a:pPr marL="450850" lvl="2" indent="0">
                  <a:buNone/>
                </a:pPr>
                <a:r>
                  <a:rPr lang="en-NZ" sz="1600" b="1" dirty="0" smtClean="0"/>
                  <a:t>so, if</a:t>
                </a:r>
                <a:endParaRPr lang="en-NZ" sz="1600" b="1" dirty="0"/>
              </a:p>
              <a:p>
                <a:pPr marL="231775" lvl="1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b="1" i="1">
                          <a:solidFill>
                            <a:schemeClr val="bg2">
                              <a:lumMod val="10000"/>
                              <a:lumOff val="90000"/>
                            </a:schemeClr>
                          </a:solidFill>
                          <a:latin typeface="Cambria Math" panose="02040503050406030204" pitchFamily="18" charset="0"/>
                        </a:rPr>
                        <m:t>𝒈</m:t>
                      </m:r>
                      <m:d>
                        <m:dPr>
                          <m:ctrlPr>
                            <a:rPr lang="en-NZ" b="1" i="1">
                              <a:solidFill>
                                <a:schemeClr val="bg2">
                                  <a:lumMod val="10000"/>
                                  <a:lumOff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NZ" b="1" i="1">
                              <a:solidFill>
                                <a:schemeClr val="bg2">
                                  <a:lumMod val="10000"/>
                                  <a:lumOff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NZ" b="1" i="1">
                              <a:solidFill>
                                <a:schemeClr val="bg2">
                                  <a:lumMod val="10000"/>
                                  <a:lumOff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NZ" b="1" i="1">
                              <a:solidFill>
                                <a:schemeClr val="bg2">
                                  <a:lumMod val="10000"/>
                                  <a:lumOff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d>
                      <m:r>
                        <a:rPr lang="en-NZ" b="1" i="1">
                          <a:solidFill>
                            <a:schemeClr val="bg2">
                              <a:lumMod val="10000"/>
                              <a:lumOff val="9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NZ" b="1" i="1">
                          <a:solidFill>
                            <a:schemeClr val="bg2">
                              <a:lumMod val="10000"/>
                              <a:lumOff val="90000"/>
                            </a:schemeClr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en-NZ" b="1" i="1">
                              <a:solidFill>
                                <a:schemeClr val="bg2">
                                  <a:lumMod val="10000"/>
                                  <a:lumOff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NZ" b="1" i="1">
                              <a:solidFill>
                                <a:schemeClr val="bg2">
                                  <a:lumMod val="10000"/>
                                  <a:lumOff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NZ" b="1" i="1">
                              <a:solidFill>
                                <a:schemeClr val="bg2">
                                  <a:lumMod val="10000"/>
                                  <a:lumOff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NZ" b="1" i="1">
                              <a:solidFill>
                                <a:schemeClr val="bg2">
                                  <a:lumMod val="10000"/>
                                  <a:lumOff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d>
                      <m:r>
                        <a:rPr lang="en-NZ" b="1" i="1">
                          <a:solidFill>
                            <a:schemeClr val="bg2">
                              <a:lumMod val="10000"/>
                              <a:lumOff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NZ" b="1" i="1">
                          <a:solidFill>
                            <a:schemeClr val="bg2">
                              <a:lumMod val="10000"/>
                              <a:lumOff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𝒉</m:t>
                      </m:r>
                      <m:r>
                        <a:rPr lang="en-NZ" b="1" i="1">
                          <a:solidFill>
                            <a:schemeClr val="bg2">
                              <a:lumMod val="10000"/>
                              <a:lumOff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NZ" b="1" i="1">
                          <a:solidFill>
                            <a:schemeClr val="bg2">
                              <a:lumMod val="10000"/>
                              <a:lumOff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  <m:r>
                        <a:rPr lang="en-NZ" b="1" i="1">
                          <a:solidFill>
                            <a:schemeClr val="bg2">
                              <a:lumMod val="10000"/>
                              <a:lumOff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NZ" b="1" i="1">
                          <a:solidFill>
                            <a:schemeClr val="bg2">
                              <a:lumMod val="10000"/>
                              <a:lumOff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𝒚</m:t>
                      </m:r>
                      <m:r>
                        <a:rPr lang="en-NZ" b="1" i="1">
                          <a:solidFill>
                            <a:schemeClr val="bg2">
                              <a:lumMod val="10000"/>
                              <a:lumOff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NZ" b="1" dirty="0">
                  <a:solidFill>
                    <a:schemeClr val="bg2">
                      <a:lumMod val="10000"/>
                      <a:lumOff val="90000"/>
                    </a:schemeClr>
                  </a:solidFill>
                </a:endParaRPr>
              </a:p>
              <a:p>
                <a:pPr marL="450850" lvl="2" indent="0">
                  <a:buNone/>
                </a:pPr>
                <a:r>
                  <a:rPr lang="en-NZ" sz="1600" b="1" dirty="0"/>
                  <a:t>then</a:t>
                </a:r>
              </a:p>
              <a:p>
                <a:pPr marL="231775" lvl="1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b="1" i="1">
                          <a:solidFill>
                            <a:schemeClr val="bg2">
                              <a:lumMod val="10000"/>
                              <a:lumOff val="90000"/>
                            </a:schemeClr>
                          </a:solidFill>
                          <a:latin typeface="Cambria Math" panose="02040503050406030204" pitchFamily="18" charset="0"/>
                        </a:rPr>
                        <m:t>𝑮</m:t>
                      </m:r>
                      <m:d>
                        <m:dPr>
                          <m:ctrlPr>
                            <a:rPr lang="en-NZ" b="1" i="1">
                              <a:solidFill>
                                <a:schemeClr val="bg2">
                                  <a:lumMod val="10000"/>
                                  <a:lumOff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NZ" b="1" i="1">
                              <a:solidFill>
                                <a:schemeClr val="bg2">
                                  <a:lumMod val="10000"/>
                                  <a:lumOff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𝒎</m:t>
                          </m:r>
                          <m:r>
                            <a:rPr lang="en-NZ" b="1" i="1">
                              <a:solidFill>
                                <a:schemeClr val="bg2">
                                  <a:lumMod val="10000"/>
                                  <a:lumOff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NZ" b="1" i="1">
                              <a:solidFill>
                                <a:schemeClr val="bg2">
                                  <a:lumMod val="10000"/>
                                  <a:lumOff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</m:d>
                      <m:r>
                        <a:rPr lang="en-NZ" b="1" i="1">
                          <a:solidFill>
                            <a:schemeClr val="bg2">
                              <a:lumMod val="10000"/>
                              <a:lumOff val="9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NZ" b="1" i="1">
                          <a:solidFill>
                            <a:schemeClr val="bg2">
                              <a:lumMod val="10000"/>
                              <a:lumOff val="90000"/>
                            </a:schemeClr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d>
                        <m:dPr>
                          <m:ctrlPr>
                            <a:rPr lang="en-NZ" b="1" i="1">
                              <a:solidFill>
                                <a:schemeClr val="bg2">
                                  <a:lumMod val="10000"/>
                                  <a:lumOff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NZ" b="1" i="1">
                              <a:solidFill>
                                <a:schemeClr val="bg2">
                                  <a:lumMod val="10000"/>
                                  <a:lumOff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𝒎</m:t>
                          </m:r>
                          <m:r>
                            <a:rPr lang="en-NZ" b="1" i="1">
                              <a:solidFill>
                                <a:schemeClr val="bg2">
                                  <a:lumMod val="10000"/>
                                  <a:lumOff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NZ" b="1" i="1">
                              <a:solidFill>
                                <a:schemeClr val="bg2">
                                  <a:lumMod val="10000"/>
                                  <a:lumOff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</m:d>
                      <m:r>
                        <a:rPr lang="en-NZ" b="1" i="1" smtClean="0">
                          <a:solidFill>
                            <a:schemeClr val="bg2">
                              <a:lumMod val="10000"/>
                              <a:lumOff val="9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NZ" b="1" i="1">
                          <a:solidFill>
                            <a:schemeClr val="bg2">
                              <a:lumMod val="10000"/>
                              <a:lumOff val="90000"/>
                            </a:schemeClr>
                          </a:solidFill>
                          <a:latin typeface="Cambria Math" panose="02040503050406030204" pitchFamily="18" charset="0"/>
                        </a:rPr>
                        <m:t>𝑯</m:t>
                      </m:r>
                      <m:r>
                        <a:rPr lang="en-NZ" b="1" i="1">
                          <a:solidFill>
                            <a:schemeClr val="bg2">
                              <a:lumMod val="10000"/>
                              <a:lumOff val="90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NZ" b="1" i="1">
                          <a:solidFill>
                            <a:schemeClr val="bg2">
                              <a:lumMod val="10000"/>
                              <a:lumOff val="90000"/>
                            </a:schemeClr>
                          </a:solidFill>
                          <a:latin typeface="Cambria Math" panose="02040503050406030204" pitchFamily="18" charset="0"/>
                        </a:rPr>
                        <m:t>𝒎</m:t>
                      </m:r>
                      <m:r>
                        <a:rPr lang="en-NZ" b="1" i="1">
                          <a:solidFill>
                            <a:schemeClr val="bg2">
                              <a:lumMod val="10000"/>
                              <a:lumOff val="90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NZ" b="1" i="1">
                          <a:solidFill>
                            <a:schemeClr val="bg2">
                              <a:lumMod val="10000"/>
                              <a:lumOff val="90000"/>
                            </a:schemeClr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NZ" b="1" i="1">
                          <a:solidFill>
                            <a:schemeClr val="bg2">
                              <a:lumMod val="10000"/>
                              <a:lumOff val="90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NZ" b="1" dirty="0">
                  <a:solidFill>
                    <a:schemeClr val="bg2">
                      <a:lumMod val="10000"/>
                      <a:lumOff val="90000"/>
                    </a:schemeClr>
                  </a:solidFill>
                </a:endParaRPr>
              </a:p>
              <a:p>
                <a:endParaRPr lang="en-NZ" sz="1600" dirty="0" smtClean="0"/>
              </a:p>
              <a:p>
                <a:r>
                  <a:rPr lang="en-NZ" sz="1600" dirty="0" smtClean="0"/>
                  <a:t>Multiplication is </a:t>
                </a:r>
                <a:r>
                  <a:rPr lang="en-NZ" sz="1600" dirty="0" smtClean="0">
                    <a:solidFill>
                      <a:srgbClr val="FFFF00"/>
                    </a:solidFill>
                  </a:rPr>
                  <a:t>much easier</a:t>
                </a:r>
                <a:r>
                  <a:rPr lang="en-NZ" sz="1600" dirty="0" smtClean="0"/>
                  <a:t> to compute than the equivalent convolution operation in the image domain.</a:t>
                </a:r>
              </a:p>
              <a:p>
                <a:endParaRPr lang="en-NZ" sz="1600" dirty="0" smtClean="0"/>
              </a:p>
              <a:p>
                <a:endParaRPr lang="en-NZ" sz="1600" dirty="0" smtClean="0"/>
              </a:p>
              <a:p>
                <a:endParaRPr lang="en-NZ" sz="1600" dirty="0"/>
              </a:p>
              <a:p>
                <a:endParaRPr lang="en-NZ" sz="1600" dirty="0" smtClean="0"/>
              </a:p>
              <a:p>
                <a:endParaRPr lang="en-NZ" sz="1600" dirty="0" smtClean="0"/>
              </a:p>
              <a:p>
                <a:endParaRPr lang="en-NZ" sz="1600" dirty="0">
                  <a:solidFill>
                    <a:srgbClr val="FFFF00"/>
                  </a:solidFill>
                </a:endParaRPr>
              </a:p>
              <a:p>
                <a:pPr marL="0" indent="0">
                  <a:buNone/>
                </a:pPr>
                <a:endParaRPr lang="en-NZ" sz="1600" dirty="0"/>
              </a:p>
            </p:txBody>
          </p:sp>
        </mc:Choice>
        <mc:Fallback xmlns="">
          <p:sp>
            <p:nvSpPr>
              <p:cNvPr id="14" name="Content Placeholder 1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22413" y="1556792"/>
                <a:ext cx="9684567" cy="5040560"/>
              </a:xfrm>
              <a:blipFill rotWithShape="0">
                <a:blip r:embed="rId2"/>
                <a:stretch>
                  <a:fillRect l="-252" t="-846"/>
                </a:stretch>
              </a:blipFill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15289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815752"/>
          </a:xfrm>
        </p:spPr>
        <p:txBody>
          <a:bodyPr>
            <a:normAutofit/>
          </a:bodyPr>
          <a:lstStyle/>
          <a:p>
            <a:r>
              <a:rPr lang="en-US" dirty="0" smtClean="0"/>
              <a:t>Introducing the Point Spread Function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522413" y="1556792"/>
            <a:ext cx="9684567" cy="5040560"/>
          </a:xfrm>
        </p:spPr>
        <p:txBody>
          <a:bodyPr>
            <a:noAutofit/>
          </a:bodyPr>
          <a:lstStyle/>
          <a:p>
            <a:r>
              <a:rPr lang="en-NZ" sz="1600" dirty="0" smtClean="0"/>
              <a:t>The trouble with Point Spread Functions, is that measuring them directly is often :</a:t>
            </a:r>
          </a:p>
          <a:p>
            <a:pPr lvl="1"/>
            <a:r>
              <a:rPr lang="en-NZ" sz="1600" dirty="0" smtClean="0">
                <a:solidFill>
                  <a:schemeClr val="accent1"/>
                </a:solidFill>
              </a:rPr>
              <a:t>too costly</a:t>
            </a:r>
            <a:endParaRPr lang="en-NZ" sz="1600" dirty="0">
              <a:solidFill>
                <a:schemeClr val="accent1"/>
              </a:solidFill>
            </a:endParaRPr>
          </a:p>
          <a:p>
            <a:pPr lvl="1"/>
            <a:r>
              <a:rPr lang="en-NZ" sz="1600" dirty="0" smtClean="0">
                <a:solidFill>
                  <a:schemeClr val="accent1"/>
                </a:solidFill>
              </a:rPr>
              <a:t>too slow</a:t>
            </a:r>
            <a:endParaRPr lang="en-NZ" sz="1600" dirty="0">
              <a:solidFill>
                <a:schemeClr val="accent1"/>
              </a:solidFill>
            </a:endParaRPr>
          </a:p>
          <a:p>
            <a:pPr lvl="1"/>
            <a:r>
              <a:rPr lang="en-NZ" sz="1600" dirty="0" smtClean="0">
                <a:solidFill>
                  <a:schemeClr val="accent1"/>
                </a:solidFill>
              </a:rPr>
              <a:t>too practically </a:t>
            </a:r>
            <a:r>
              <a:rPr lang="en-NZ" sz="1600" dirty="0">
                <a:solidFill>
                  <a:schemeClr val="accent1"/>
                </a:solidFill>
              </a:rPr>
              <a:t>difficult</a:t>
            </a:r>
          </a:p>
          <a:p>
            <a:pPr lvl="1"/>
            <a:r>
              <a:rPr lang="en-NZ" sz="1600" dirty="0" smtClean="0">
                <a:solidFill>
                  <a:schemeClr val="accent1"/>
                </a:solidFill>
              </a:rPr>
              <a:t>too dangerous</a:t>
            </a:r>
          </a:p>
          <a:p>
            <a:pPr marL="231775" lvl="1" indent="0">
              <a:buNone/>
            </a:pPr>
            <a:endParaRPr lang="en-NZ" sz="1600" dirty="0"/>
          </a:p>
          <a:p>
            <a:pPr lvl="1"/>
            <a:r>
              <a:rPr lang="en-NZ" sz="1600" dirty="0" smtClean="0"/>
              <a:t>or, simply that the </a:t>
            </a:r>
            <a:r>
              <a:rPr lang="en-NZ" sz="1600" dirty="0"/>
              <a:t>opportunity to measure the PSF has passed</a:t>
            </a:r>
          </a:p>
          <a:p>
            <a:endParaRPr lang="en-NZ" sz="1600" dirty="0"/>
          </a:p>
          <a:p>
            <a:r>
              <a:rPr lang="en-NZ" sz="1600" dirty="0" smtClean="0"/>
              <a:t>So, techniques (such as Blind </a:t>
            </a:r>
            <a:r>
              <a:rPr lang="en-NZ" sz="1600" dirty="0"/>
              <a:t>image </a:t>
            </a:r>
            <a:r>
              <a:rPr lang="en-NZ" sz="1600" dirty="0" smtClean="0"/>
              <a:t>deconvolution) are </a:t>
            </a:r>
            <a:r>
              <a:rPr lang="en-NZ" sz="1600" dirty="0"/>
              <a:t>a viable </a:t>
            </a:r>
            <a:r>
              <a:rPr lang="en-NZ" sz="1600" dirty="0" smtClean="0"/>
              <a:t>way to estimate the PSF, without going to all the trouble of measuring them …</a:t>
            </a:r>
          </a:p>
          <a:p>
            <a:endParaRPr lang="en-NZ" sz="1600" dirty="0" smtClean="0"/>
          </a:p>
          <a:p>
            <a:pPr marL="0" indent="0">
              <a:buNone/>
            </a:pPr>
            <a:r>
              <a:rPr lang="en-NZ" sz="16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		.. and the techniques can be applied </a:t>
            </a:r>
            <a:r>
              <a:rPr lang="en-NZ" sz="1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backwards to legacy images</a:t>
            </a:r>
            <a:r>
              <a:rPr lang="en-NZ" sz="16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!</a:t>
            </a:r>
            <a:endParaRPr lang="en-NZ" sz="16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0675" y="5335600"/>
            <a:ext cx="1589431" cy="1213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838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815752"/>
          </a:xfrm>
        </p:spPr>
        <p:txBody>
          <a:bodyPr>
            <a:normAutofit/>
          </a:bodyPr>
          <a:lstStyle/>
          <a:p>
            <a:r>
              <a:rPr lang="en-US" dirty="0" smtClean="0"/>
              <a:t>Image Restoration Techniques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522413" y="1484784"/>
            <a:ext cx="9684567" cy="5040560"/>
          </a:xfrm>
        </p:spPr>
        <p:txBody>
          <a:bodyPr>
            <a:normAutofit/>
          </a:bodyPr>
          <a:lstStyle/>
          <a:p>
            <a:r>
              <a:rPr lang="en-NZ" sz="1600" dirty="0" smtClean="0"/>
              <a:t>Image restoration does not have the properties of a well-posed problem:</a:t>
            </a:r>
          </a:p>
          <a:p>
            <a:r>
              <a:rPr lang="en-NZ" sz="1600" dirty="0" smtClean="0"/>
              <a:t>According to the </a:t>
            </a:r>
            <a:r>
              <a:rPr lang="en-NZ" sz="1600" dirty="0" err="1" smtClean="0"/>
              <a:t>Hadamard</a:t>
            </a:r>
            <a:r>
              <a:rPr lang="en-NZ" sz="1600" dirty="0" smtClean="0"/>
              <a:t> criteria, a well-posed problem is one that:</a:t>
            </a:r>
          </a:p>
          <a:p>
            <a:pPr lvl="1"/>
            <a:r>
              <a:rPr lang="en-NZ" sz="160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Has a solution.</a:t>
            </a:r>
          </a:p>
          <a:p>
            <a:pPr lvl="1"/>
            <a:r>
              <a:rPr lang="en-NZ" sz="160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Has a unique solution.</a:t>
            </a:r>
          </a:p>
          <a:p>
            <a:pPr lvl="1"/>
            <a:r>
              <a:rPr lang="en-NZ" sz="160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Has a solution that depends continuously on the parameters or input data (natural order to things).</a:t>
            </a:r>
          </a:p>
          <a:p>
            <a:pPr lvl="1"/>
            <a:endParaRPr lang="en-NZ" sz="1200" dirty="0"/>
          </a:p>
          <a:p>
            <a:r>
              <a:rPr lang="en-NZ" sz="1600" dirty="0" smtClean="0"/>
              <a:t>The number of unknown parameters, as well as the properties of the parameters makes the problem very challenging.</a:t>
            </a:r>
          </a:p>
          <a:p>
            <a:endParaRPr lang="en-NZ" sz="1600" dirty="0" smtClean="0"/>
          </a:p>
          <a:p>
            <a:r>
              <a:rPr lang="en-NZ" sz="1600" dirty="0" smtClean="0"/>
              <a:t>A small perturbation in the given data produces a large deviation in the resulting solution.</a:t>
            </a:r>
          </a:p>
          <a:p>
            <a:endParaRPr lang="en-NZ" sz="1600" dirty="0" smtClean="0"/>
          </a:p>
          <a:p>
            <a:r>
              <a:rPr lang="en-NZ" sz="1600" dirty="0" smtClean="0"/>
              <a:t>The direct inverse of the transfer function describing the blurring mechanism usually has large magnitudes at high frequencies, so excessive </a:t>
            </a:r>
            <a:r>
              <a:rPr lang="en-NZ" sz="1600" b="1" dirty="0" smtClean="0">
                <a:solidFill>
                  <a:srgbClr val="FFFF00"/>
                </a:solidFill>
              </a:rPr>
              <a:t>amplification of noise</a:t>
            </a:r>
            <a:r>
              <a:rPr lang="en-NZ" sz="1600" dirty="0" smtClean="0"/>
              <a:t> at these frequencies will occur.</a:t>
            </a:r>
          </a:p>
          <a:p>
            <a:endParaRPr lang="en-NZ" sz="1600" dirty="0" smtClean="0"/>
          </a:p>
          <a:p>
            <a:endParaRPr lang="en-NZ" sz="1600" dirty="0" smtClean="0"/>
          </a:p>
          <a:p>
            <a:pPr marL="0" indent="0" algn="ctr">
              <a:buNone/>
            </a:pPr>
            <a:endParaRPr lang="en-NZ" sz="1600" dirty="0" smtClean="0"/>
          </a:p>
          <a:p>
            <a:pPr marL="0" indent="0" algn="ctr">
              <a:buNone/>
            </a:pPr>
            <a:endParaRPr lang="en-NZ" sz="1600" dirty="0"/>
          </a:p>
          <a:p>
            <a:endParaRPr lang="en-NZ" sz="1600" dirty="0">
              <a:solidFill>
                <a:srgbClr val="FFFF00"/>
              </a:solidFill>
            </a:endParaRPr>
          </a:p>
          <a:p>
            <a:pPr marL="0" indent="0">
              <a:buNone/>
            </a:pPr>
            <a:endParaRPr lang="en-NZ" sz="1600" dirty="0"/>
          </a:p>
        </p:txBody>
      </p:sp>
    </p:spTree>
    <p:extLst>
      <p:ext uri="{BB962C8B-B14F-4D97-AF65-F5344CB8AC3E}">
        <p14:creationId xmlns:p14="http://schemas.microsoft.com/office/powerpoint/2010/main" val="3854220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815752"/>
          </a:xfrm>
        </p:spPr>
        <p:txBody>
          <a:bodyPr>
            <a:normAutofit/>
          </a:bodyPr>
          <a:lstStyle/>
          <a:p>
            <a:r>
              <a:rPr lang="en-US" dirty="0" smtClean="0"/>
              <a:t>Image Restoration Techniques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522413" y="1484784"/>
            <a:ext cx="9684567" cy="5040560"/>
          </a:xfrm>
        </p:spPr>
        <p:txBody>
          <a:bodyPr>
            <a:normAutofit/>
          </a:bodyPr>
          <a:lstStyle/>
          <a:p>
            <a:r>
              <a:rPr lang="en-NZ" sz="1600" dirty="0" smtClean="0"/>
              <a:t>Typically assumptions need to be made to fill in the blanks with respect to the problem in order to have any decent chance of solving it.</a:t>
            </a:r>
          </a:p>
          <a:p>
            <a:endParaRPr lang="en-NZ" sz="1600" dirty="0" smtClean="0"/>
          </a:p>
          <a:p>
            <a:r>
              <a:rPr lang="en-NZ" sz="1600" dirty="0" smtClean="0"/>
              <a:t>In any case, </a:t>
            </a:r>
            <a:r>
              <a:rPr lang="en-NZ" sz="1600" b="1" i="1" dirty="0" smtClean="0"/>
              <a:t>no matter</a:t>
            </a:r>
            <a:r>
              <a:rPr lang="en-NZ" sz="1600" dirty="0" smtClean="0"/>
              <a:t> how good the algorithm is, getting back to the true image is impossible due to the addition of noise.</a:t>
            </a:r>
          </a:p>
          <a:p>
            <a:pPr marL="239712" lvl="1" indent="0">
              <a:buNone/>
            </a:pPr>
            <a:r>
              <a:rPr lang="en-NZ" sz="1600" dirty="0" smtClean="0"/>
              <a:t>After all, noise is a </a:t>
            </a:r>
            <a:r>
              <a:rPr lang="en-NZ" sz="1600" b="1" dirty="0" smtClean="0">
                <a:solidFill>
                  <a:srgbClr val="FFFF00"/>
                </a:solidFill>
              </a:rPr>
              <a:t>random process</a:t>
            </a:r>
            <a:r>
              <a:rPr lang="en-NZ" sz="1600" b="1" dirty="0" smtClean="0"/>
              <a:t> </a:t>
            </a:r>
            <a:r>
              <a:rPr lang="en-NZ" sz="1600" dirty="0" smtClean="0"/>
              <a:t>that can only be modelled statistically.</a:t>
            </a:r>
          </a:p>
          <a:p>
            <a:endParaRPr lang="en-NZ" sz="1600" dirty="0" smtClean="0"/>
          </a:p>
          <a:p>
            <a:pPr marL="0" indent="0" algn="ctr">
              <a:buNone/>
            </a:pPr>
            <a:endParaRPr lang="en-NZ" sz="1600" dirty="0" smtClean="0"/>
          </a:p>
          <a:p>
            <a:pPr marL="0" indent="0" algn="ctr">
              <a:buNone/>
            </a:pPr>
            <a:endParaRPr lang="en-NZ" sz="1600" dirty="0"/>
          </a:p>
          <a:p>
            <a:endParaRPr lang="en-NZ" sz="1600" dirty="0">
              <a:solidFill>
                <a:srgbClr val="FFFF00"/>
              </a:solidFill>
            </a:endParaRPr>
          </a:p>
          <a:p>
            <a:pPr marL="0" indent="0">
              <a:buNone/>
            </a:pPr>
            <a:endParaRPr lang="en-NZ" sz="16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4292" y="4027918"/>
            <a:ext cx="2376264" cy="237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524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815752"/>
          </a:xfrm>
        </p:spPr>
        <p:txBody>
          <a:bodyPr>
            <a:normAutofit/>
          </a:bodyPr>
          <a:lstStyle/>
          <a:p>
            <a:r>
              <a:rPr lang="en-US" dirty="0" smtClean="0"/>
              <a:t>Types of Image Deconvolution Techniques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522414" y="1484784"/>
            <a:ext cx="7973233" cy="5040560"/>
          </a:xfrm>
        </p:spPr>
        <p:txBody>
          <a:bodyPr>
            <a:normAutofit/>
          </a:bodyPr>
          <a:lstStyle/>
          <a:p>
            <a:r>
              <a:rPr lang="en-NZ" sz="1600" b="1" dirty="0" smtClean="0"/>
              <a:t>This leads us to a discussion of the array of image deconvolution techniques</a:t>
            </a:r>
          </a:p>
          <a:p>
            <a:endParaRPr lang="en-NZ" sz="1600" b="1" dirty="0" smtClean="0"/>
          </a:p>
          <a:p>
            <a:r>
              <a:rPr lang="en-NZ" sz="1600" b="1" dirty="0" smtClean="0">
                <a:solidFill>
                  <a:srgbClr val="FFFF00"/>
                </a:solidFill>
              </a:rPr>
              <a:t>Non-blind:</a:t>
            </a:r>
          </a:p>
          <a:p>
            <a:pPr lvl="1"/>
            <a:r>
              <a:rPr lang="en-NZ" sz="1600" b="1" dirty="0" smtClean="0"/>
              <a:t>Identify the PSF separately from the blurred image – and apply the inverse to the blurred image.</a:t>
            </a:r>
          </a:p>
          <a:p>
            <a:pPr lvl="1"/>
            <a:endParaRPr lang="en-NZ" sz="1600" b="1" dirty="0" smtClean="0"/>
          </a:p>
          <a:p>
            <a:pPr lvl="1"/>
            <a:r>
              <a:rPr lang="en-NZ" sz="1600" b="1" dirty="0" smtClean="0"/>
              <a:t>Simplest </a:t>
            </a:r>
            <a:r>
              <a:rPr lang="en-NZ" sz="1600" b="1" dirty="0"/>
              <a:t>to implement</a:t>
            </a:r>
          </a:p>
          <a:p>
            <a:pPr lvl="1"/>
            <a:endParaRPr lang="en-NZ" sz="1600" b="1" dirty="0" smtClean="0"/>
          </a:p>
          <a:p>
            <a:pPr lvl="1"/>
            <a:r>
              <a:rPr lang="en-NZ" sz="1600" b="1" dirty="0" smtClean="0"/>
              <a:t>These techniques use A Priori Blur Identification Methods</a:t>
            </a:r>
          </a:p>
          <a:p>
            <a:pPr lvl="1"/>
            <a:endParaRPr lang="en-NZ" sz="1600" b="1" dirty="0" smtClean="0"/>
          </a:p>
          <a:p>
            <a:pPr lvl="1"/>
            <a:r>
              <a:rPr lang="en-NZ" sz="1600" b="1" dirty="0" smtClean="0"/>
              <a:t>Require special knowledge of the PSF – </a:t>
            </a:r>
            <a:r>
              <a:rPr lang="en-NZ" sz="1600" b="1" dirty="0" smtClean="0">
                <a:solidFill>
                  <a:srgbClr val="FFFF00"/>
                </a:solidFill>
              </a:rPr>
              <a:t>using image features</a:t>
            </a:r>
            <a:r>
              <a:rPr lang="en-NZ" sz="1600" b="1" dirty="0" smtClean="0"/>
              <a:t> such as a point source (distant star) or feature edges</a:t>
            </a:r>
            <a:r>
              <a:rPr lang="en-NZ" sz="1600" b="1" dirty="0" smtClean="0">
                <a:solidFill>
                  <a:srgbClr val="FFFF00"/>
                </a:solidFill>
              </a:rPr>
              <a:t> to estimate the empirical PSF</a:t>
            </a:r>
          </a:p>
          <a:p>
            <a:pPr lvl="2"/>
            <a:endParaRPr lang="en-NZ" sz="1600" b="1" dirty="0" smtClean="0"/>
          </a:p>
          <a:p>
            <a:pPr lvl="2"/>
            <a:r>
              <a:rPr lang="en-NZ" sz="1600" b="1" dirty="0" smtClean="0"/>
              <a:t>similar approach to measuring the impulse response of a normal filter.</a:t>
            </a:r>
            <a:endParaRPr lang="en-NZ" sz="1600" dirty="0" smtClean="0"/>
          </a:p>
          <a:p>
            <a:pPr marL="0" indent="0" algn="ctr">
              <a:buNone/>
            </a:pPr>
            <a:endParaRPr lang="en-NZ" sz="1600" dirty="0"/>
          </a:p>
          <a:p>
            <a:endParaRPr lang="en-NZ" sz="1600" dirty="0">
              <a:solidFill>
                <a:srgbClr val="FFFF00"/>
              </a:solidFill>
            </a:endParaRPr>
          </a:p>
          <a:p>
            <a:pPr marL="0" indent="0">
              <a:buNone/>
            </a:pPr>
            <a:endParaRPr lang="en-NZ" sz="1600" dirty="0"/>
          </a:p>
        </p:txBody>
      </p:sp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9766820" y="4365104"/>
            <a:ext cx="2286000" cy="2708275"/>
            <a:chOff x="7074" y="7435"/>
            <a:chExt cx="3600" cy="4265"/>
          </a:xfrm>
        </p:grpSpPr>
        <p:grpSp>
          <p:nvGrpSpPr>
            <p:cNvPr id="3" name="Group 3"/>
            <p:cNvGrpSpPr>
              <a:grpSpLocks/>
            </p:cNvGrpSpPr>
            <p:nvPr/>
          </p:nvGrpSpPr>
          <p:grpSpPr bwMode="auto">
            <a:xfrm>
              <a:off x="7166" y="7560"/>
              <a:ext cx="3420" cy="3420"/>
              <a:chOff x="3114" y="8820"/>
              <a:chExt cx="3482" cy="3606"/>
            </a:xfrm>
          </p:grpSpPr>
          <p:pic>
            <p:nvPicPr>
              <p:cNvPr id="1028" name="Picture 4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14" y="8820"/>
                <a:ext cx="3482" cy="360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" name="Oval 5"/>
              <p:cNvSpPr>
                <a:spLocks noChangeArrowheads="1"/>
              </p:cNvSpPr>
              <p:nvPr/>
            </p:nvSpPr>
            <p:spPr bwMode="auto">
              <a:xfrm>
                <a:off x="3654" y="9720"/>
                <a:ext cx="720" cy="720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NZ"/>
              </a:p>
            </p:txBody>
          </p:sp>
          <p:sp>
            <p:nvSpPr>
              <p:cNvPr id="5" name="Text Box 6"/>
              <p:cNvSpPr txBox="1">
                <a:spLocks noChangeArrowheads="1"/>
              </p:cNvSpPr>
              <p:nvPr/>
            </p:nvSpPr>
            <p:spPr bwMode="auto">
              <a:xfrm>
                <a:off x="4383" y="9465"/>
                <a:ext cx="1800" cy="4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80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NZ" altLang="en-US" sz="1100" b="0" i="0" u="none" strike="noStrike" cap="none" normalizeH="0" baseline="0" smtClean="0">
                    <a:ln>
                      <a:noFill/>
                    </a:ln>
                    <a:solidFill>
                      <a:srgbClr val="FF0000"/>
                    </a:solidFill>
                    <a:effectLst/>
                    <a:latin typeface="Calibri" panose="020F0502020204030204" pitchFamily="34" charset="0"/>
                  </a:rPr>
                  <a:t>Emperical PSF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4265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815752"/>
          </a:xfrm>
        </p:spPr>
        <p:txBody>
          <a:bodyPr>
            <a:normAutofit/>
          </a:bodyPr>
          <a:lstStyle/>
          <a:p>
            <a:r>
              <a:rPr lang="en-US" dirty="0" smtClean="0"/>
              <a:t>Types of Image Deconvolution Techniques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522413" y="1484784"/>
            <a:ext cx="9684567" cy="5040560"/>
          </a:xfrm>
        </p:spPr>
        <p:txBody>
          <a:bodyPr>
            <a:normAutofit/>
          </a:bodyPr>
          <a:lstStyle/>
          <a:p>
            <a:r>
              <a:rPr lang="en-NZ" sz="1600" b="1" dirty="0" smtClean="0">
                <a:solidFill>
                  <a:srgbClr val="FFFF00"/>
                </a:solidFill>
              </a:rPr>
              <a:t>Blind Deconvolution:</a:t>
            </a:r>
            <a:endParaRPr lang="en-NZ" sz="1600" b="1" dirty="0">
              <a:solidFill>
                <a:srgbClr val="FFFF00"/>
              </a:solidFill>
            </a:endParaRPr>
          </a:p>
          <a:p>
            <a:pPr lvl="1"/>
            <a:r>
              <a:rPr lang="en-NZ" sz="1600" b="1" dirty="0"/>
              <a:t>Incorporating PSF and image identification (simultaneously </a:t>
            </a:r>
            <a:r>
              <a:rPr lang="en-NZ" sz="1600" b="1" dirty="0" smtClean="0"/>
              <a:t>estimating </a:t>
            </a:r>
            <a:r>
              <a:rPr lang="en-NZ" sz="1600" b="1" dirty="0"/>
              <a:t>the PSF and true image)</a:t>
            </a:r>
          </a:p>
          <a:p>
            <a:pPr lvl="1"/>
            <a:endParaRPr lang="en-NZ" sz="1600" b="1" dirty="0" smtClean="0"/>
          </a:p>
          <a:p>
            <a:pPr lvl="1"/>
            <a:r>
              <a:rPr lang="en-NZ" sz="1600" b="1" dirty="0" smtClean="0"/>
              <a:t>More-complicated algorithms as a rule.</a:t>
            </a:r>
            <a:endParaRPr lang="en-NZ" sz="1600" b="1" dirty="0"/>
          </a:p>
          <a:p>
            <a:pPr lvl="1"/>
            <a:endParaRPr lang="en-NZ" sz="1600" b="1" dirty="0" smtClean="0"/>
          </a:p>
          <a:p>
            <a:pPr lvl="1"/>
            <a:r>
              <a:rPr lang="en-NZ" sz="1600" b="1" dirty="0" smtClean="0"/>
              <a:t>A </a:t>
            </a:r>
            <a:r>
              <a:rPr lang="en-NZ" sz="1600" b="1" dirty="0"/>
              <a:t>variety </a:t>
            </a:r>
            <a:r>
              <a:rPr lang="en-NZ" sz="1600" b="1" dirty="0" smtClean="0"/>
              <a:t>of algorithm types have been developed:</a:t>
            </a:r>
          </a:p>
          <a:p>
            <a:pPr lvl="1"/>
            <a:endParaRPr lang="en-NZ" sz="1600" b="1" dirty="0" smtClean="0"/>
          </a:p>
          <a:p>
            <a:pPr lvl="2"/>
            <a:r>
              <a:rPr lang="en-NZ" sz="1600" b="1" dirty="0" smtClean="0"/>
              <a:t>Zero-sheet separation</a:t>
            </a:r>
          </a:p>
          <a:p>
            <a:pPr lvl="2"/>
            <a:endParaRPr lang="en-NZ" sz="1600" b="1" dirty="0" smtClean="0"/>
          </a:p>
          <a:p>
            <a:pPr lvl="2"/>
            <a:r>
              <a:rPr lang="en-NZ" sz="1600" b="1" dirty="0" smtClean="0"/>
              <a:t>Autoregressive Moving Average (ARMA) </a:t>
            </a:r>
            <a:r>
              <a:rPr lang="en-NZ" sz="1600" b="1" dirty="0" err="1" smtClean="0"/>
              <a:t>Paramter</a:t>
            </a:r>
            <a:r>
              <a:rPr lang="en-NZ" sz="1600" b="1" dirty="0" smtClean="0"/>
              <a:t> estimation </a:t>
            </a:r>
          </a:p>
          <a:p>
            <a:pPr marL="638175" lvl="3" indent="0">
              <a:buNone/>
            </a:pPr>
            <a:r>
              <a:rPr lang="en-NZ" b="1" dirty="0" smtClean="0"/>
              <a:t>(Maximum likelihood estimation)</a:t>
            </a:r>
          </a:p>
          <a:p>
            <a:pPr lvl="2"/>
            <a:endParaRPr lang="en-NZ" sz="1600" b="1" dirty="0" smtClean="0"/>
          </a:p>
          <a:p>
            <a:pPr lvl="2"/>
            <a:r>
              <a:rPr lang="en-NZ" sz="1600" b="1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Non-parametric Deterministic Image Constraints Restoration Techniques</a:t>
            </a:r>
            <a:r>
              <a:rPr lang="en-NZ" sz="1600" b="1" dirty="0" smtClean="0"/>
              <a:t>   (</a:t>
            </a:r>
            <a:r>
              <a:rPr lang="en-NZ" sz="1600" b="1" dirty="0" smtClean="0">
                <a:solidFill>
                  <a:schemeClr val="tx2">
                    <a:lumMod val="75000"/>
                  </a:schemeClr>
                </a:solidFill>
              </a:rPr>
              <a:t>our focus here</a:t>
            </a:r>
            <a:r>
              <a:rPr lang="en-NZ" sz="1600" b="1" dirty="0" smtClean="0"/>
              <a:t>)</a:t>
            </a:r>
            <a:br>
              <a:rPr lang="en-NZ" sz="1600" b="1" dirty="0" smtClean="0"/>
            </a:br>
            <a:endParaRPr lang="en-NZ" sz="1600" dirty="0"/>
          </a:p>
        </p:txBody>
      </p:sp>
      <p:sp>
        <p:nvSpPr>
          <p:cNvPr id="2" name="TextBox 1"/>
          <p:cNvSpPr txBox="1"/>
          <p:nvPr/>
        </p:nvSpPr>
        <p:spPr>
          <a:xfrm>
            <a:off x="10666414" y="6381328"/>
            <a:ext cx="1404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i="1" dirty="0" smtClean="0">
                <a:solidFill>
                  <a:srgbClr val="FFFF00"/>
                </a:solidFill>
              </a:rPr>
              <a:t>but also…</a:t>
            </a:r>
            <a:endParaRPr lang="en-NZ" i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7535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815752"/>
          </a:xfrm>
        </p:spPr>
        <p:txBody>
          <a:bodyPr>
            <a:normAutofit/>
          </a:bodyPr>
          <a:lstStyle/>
          <a:p>
            <a:r>
              <a:rPr lang="en-US" dirty="0" smtClean="0"/>
              <a:t>Types of Image Deconvolution Techniques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522413" y="1484784"/>
            <a:ext cx="9684567" cy="5040560"/>
          </a:xfrm>
        </p:spPr>
        <p:txBody>
          <a:bodyPr>
            <a:normAutofit/>
          </a:bodyPr>
          <a:lstStyle/>
          <a:p>
            <a:r>
              <a:rPr lang="en-NZ" sz="1600" b="1" dirty="0" smtClean="0">
                <a:solidFill>
                  <a:srgbClr val="FFFF00"/>
                </a:solidFill>
              </a:rPr>
              <a:t>Neural-network implementations:</a:t>
            </a:r>
          </a:p>
          <a:p>
            <a:pPr lvl="1"/>
            <a:r>
              <a:rPr lang="en-NZ" sz="1600" b="1" dirty="0" smtClean="0"/>
              <a:t>feature extraction is managed by different layers of the neural network.</a:t>
            </a:r>
            <a:endParaRPr lang="en-NZ" sz="16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8089" y="2348880"/>
            <a:ext cx="5832648" cy="4276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255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815752"/>
          </a:xfrm>
        </p:spPr>
        <p:txBody>
          <a:bodyPr/>
          <a:lstStyle/>
          <a:p>
            <a:r>
              <a:rPr lang="en-US" dirty="0" smtClean="0"/>
              <a:t>Images and blurring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522413" y="1484784"/>
            <a:ext cx="9134391" cy="4968552"/>
          </a:xfrm>
        </p:spPr>
        <p:txBody>
          <a:bodyPr>
            <a:normAutofit/>
          </a:bodyPr>
          <a:lstStyle/>
          <a:p>
            <a:r>
              <a:rPr lang="en-NZ" sz="1400" dirty="0" smtClean="0"/>
              <a:t>Many important every day applications deal </a:t>
            </a:r>
            <a:r>
              <a:rPr lang="en-NZ" sz="1400" dirty="0"/>
              <a:t>with </a:t>
            </a:r>
            <a:r>
              <a:rPr lang="en-NZ" sz="1400" dirty="0" smtClean="0"/>
              <a:t>images.</a:t>
            </a:r>
          </a:p>
          <a:p>
            <a:pPr lvl="1"/>
            <a:r>
              <a:rPr lang="en-NZ" sz="1400" dirty="0" smtClean="0"/>
              <a:t>They are often an </a:t>
            </a:r>
            <a:r>
              <a:rPr lang="en-NZ" sz="1400" dirty="0"/>
              <a:t>ideal and natural way to measure and view the </a:t>
            </a:r>
            <a:r>
              <a:rPr lang="en-NZ" sz="1400" dirty="0" smtClean="0"/>
              <a:t>world</a:t>
            </a:r>
            <a:r>
              <a:rPr lang="en-NZ" sz="1400" dirty="0"/>
              <a:t>:</a:t>
            </a:r>
            <a:endParaRPr lang="en-NZ" sz="1400" dirty="0" smtClean="0"/>
          </a:p>
          <a:p>
            <a:pPr lvl="2"/>
            <a:r>
              <a:rPr lang="en-NZ" sz="1400" dirty="0" smtClean="0"/>
              <a:t>Photography</a:t>
            </a:r>
          </a:p>
          <a:p>
            <a:pPr lvl="2"/>
            <a:r>
              <a:rPr lang="en-NZ" sz="1400" dirty="0" smtClean="0"/>
              <a:t>Astronomy</a:t>
            </a:r>
          </a:p>
          <a:p>
            <a:pPr lvl="2"/>
            <a:r>
              <a:rPr lang="en-NZ" sz="1400" dirty="0" smtClean="0"/>
              <a:t>Medical imaging (tomography, ultrasound)</a:t>
            </a:r>
          </a:p>
          <a:p>
            <a:pPr lvl="2"/>
            <a:r>
              <a:rPr lang="en-NZ" sz="1400" dirty="0" smtClean="0"/>
              <a:t>Selfies ?</a:t>
            </a:r>
          </a:p>
          <a:p>
            <a:pPr marL="0" indent="0">
              <a:buNone/>
            </a:pPr>
            <a:endParaRPr lang="en-NZ" sz="1400" dirty="0"/>
          </a:p>
          <a:p>
            <a:pPr marL="285750" indent="-285750"/>
            <a:r>
              <a:rPr lang="en-NZ" sz="1400" dirty="0"/>
              <a:t>In each case there is an underlying object or scene we wish to </a:t>
            </a:r>
            <a:r>
              <a:rPr lang="en-NZ" sz="1400" dirty="0" smtClean="0"/>
              <a:t>observe</a:t>
            </a:r>
            <a:endParaRPr lang="en-NZ" sz="1400" dirty="0"/>
          </a:p>
          <a:p>
            <a:pPr lvl="1"/>
            <a:r>
              <a:rPr lang="en-NZ" sz="1400" dirty="0"/>
              <a:t> </a:t>
            </a:r>
            <a:r>
              <a:rPr lang="en-NZ" sz="1400" dirty="0" smtClean="0"/>
              <a:t>the </a:t>
            </a:r>
            <a:r>
              <a:rPr lang="en-NZ" sz="1400" dirty="0"/>
              <a:t>original or ‘true’ image is the </a:t>
            </a:r>
            <a:r>
              <a:rPr lang="en-NZ" sz="1400" b="1" dirty="0"/>
              <a:t>ideal</a:t>
            </a:r>
            <a:r>
              <a:rPr lang="en-NZ" sz="1400" dirty="0"/>
              <a:t> representation of the observed scene.</a:t>
            </a:r>
          </a:p>
          <a:p>
            <a:pPr marL="231775" lvl="1" indent="0">
              <a:buNone/>
            </a:pPr>
            <a:endParaRPr lang="en-NZ" sz="1400" dirty="0"/>
          </a:p>
          <a:p>
            <a:r>
              <a:rPr lang="en-NZ" sz="1400" dirty="0"/>
              <a:t>But the process of observing is </a:t>
            </a:r>
            <a:r>
              <a:rPr lang="en-NZ" sz="1400" b="1" dirty="0"/>
              <a:t>never perfect</a:t>
            </a:r>
            <a:r>
              <a:rPr lang="en-NZ" sz="1400" dirty="0"/>
              <a:t>. Uncertainty is always introduced in the </a:t>
            </a:r>
            <a:r>
              <a:rPr lang="en-NZ" sz="1400" dirty="0" smtClean="0"/>
              <a:t>measurements:</a:t>
            </a:r>
            <a:endParaRPr lang="en-NZ" sz="1400" dirty="0"/>
          </a:p>
          <a:p>
            <a:pPr lvl="1"/>
            <a:r>
              <a:rPr lang="en-NZ" sz="1400" dirty="0"/>
              <a:t>Blurring</a:t>
            </a:r>
          </a:p>
          <a:p>
            <a:pPr lvl="1"/>
            <a:r>
              <a:rPr lang="en-NZ" sz="1400" dirty="0"/>
              <a:t>Noise</a:t>
            </a:r>
          </a:p>
          <a:p>
            <a:pPr lvl="1"/>
            <a:r>
              <a:rPr lang="en-NZ" sz="1400" dirty="0"/>
              <a:t>Other degradations in the recorded </a:t>
            </a:r>
            <a:r>
              <a:rPr lang="en-NZ" sz="1400" dirty="0" smtClean="0"/>
              <a:t>images</a:t>
            </a:r>
            <a:endParaRPr lang="en-NZ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2"/>
            <a:endParaRPr lang="en-NZ" sz="1400" dirty="0" smtClean="0"/>
          </a:p>
          <a:p>
            <a:pPr marL="0" indent="0">
              <a:buNone/>
            </a:pPr>
            <a:endParaRPr lang="en-NZ" sz="1400" dirty="0"/>
          </a:p>
          <a:p>
            <a:endParaRPr lang="en-US" sz="1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9751" y="4221088"/>
            <a:ext cx="2694106" cy="179747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9751" y="1001847"/>
            <a:ext cx="2655505" cy="199510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295960">
            <a:off x="3024191" y="2959014"/>
            <a:ext cx="514422" cy="49536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9237743" y="2996952"/>
            <a:ext cx="21132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1400" dirty="0" smtClean="0"/>
              <a:t>Blurring</a:t>
            </a:r>
            <a:endParaRPr lang="en-NZ" sz="1400" dirty="0"/>
          </a:p>
        </p:txBody>
      </p:sp>
      <p:sp>
        <p:nvSpPr>
          <p:cNvPr id="3" name="TextBox 2"/>
          <p:cNvSpPr txBox="1"/>
          <p:nvPr/>
        </p:nvSpPr>
        <p:spPr>
          <a:xfrm>
            <a:off x="9237743" y="6001543"/>
            <a:ext cx="16812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1400" dirty="0" smtClean="0"/>
              <a:t>Noise</a:t>
            </a:r>
            <a:endParaRPr lang="en-NZ" sz="1400" dirty="0"/>
          </a:p>
        </p:txBody>
      </p:sp>
    </p:spTree>
    <p:extLst>
      <p:ext uri="{BB962C8B-B14F-4D97-AF65-F5344CB8AC3E}">
        <p14:creationId xmlns:p14="http://schemas.microsoft.com/office/powerpoint/2010/main" val="2139132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815752"/>
          </a:xfrm>
        </p:spPr>
        <p:txBody>
          <a:bodyPr>
            <a:normAutofit/>
          </a:bodyPr>
          <a:lstStyle/>
          <a:p>
            <a:r>
              <a:rPr lang="en-US" dirty="0" smtClean="0"/>
              <a:t>Types of Image Deconvolution Techniques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522413" y="1484784"/>
            <a:ext cx="9684567" cy="5040560"/>
          </a:xfrm>
        </p:spPr>
        <p:txBody>
          <a:bodyPr>
            <a:normAutofit/>
          </a:bodyPr>
          <a:lstStyle/>
          <a:p>
            <a:r>
              <a:rPr lang="en-NZ" sz="1600" b="1" dirty="0" smtClean="0">
                <a:solidFill>
                  <a:srgbClr val="FFFF00"/>
                </a:solidFill>
              </a:rPr>
              <a:t>Non-parametric Deterministic Image Constraints Restoration:</a:t>
            </a:r>
            <a:endParaRPr lang="en-NZ" sz="1600" b="1" dirty="0">
              <a:solidFill>
                <a:srgbClr val="FFFF00"/>
              </a:solidFill>
            </a:endParaRPr>
          </a:p>
          <a:p>
            <a:pPr lvl="1"/>
            <a:r>
              <a:rPr lang="en-NZ" sz="1600" b="1" dirty="0" smtClean="0"/>
              <a:t>Lucy-Richardson Algorithm</a:t>
            </a:r>
          </a:p>
          <a:p>
            <a:pPr lvl="1"/>
            <a:endParaRPr lang="en-NZ" sz="1600" b="1" dirty="0" smtClean="0"/>
          </a:p>
          <a:p>
            <a:pPr lvl="1"/>
            <a:r>
              <a:rPr lang="en-NZ" sz="1600" b="1" dirty="0" smtClean="0"/>
              <a:t>Iterative Blind Deconvolution by Ayres and Dainty</a:t>
            </a:r>
          </a:p>
          <a:p>
            <a:pPr lvl="1"/>
            <a:endParaRPr lang="en-NZ" sz="1600" b="1" dirty="0" smtClean="0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pPr lvl="1"/>
            <a:r>
              <a:rPr lang="en-NZ" sz="1600" b="1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Davey Algorithm				(our focus here)</a:t>
            </a:r>
          </a:p>
          <a:p>
            <a:pPr lvl="1"/>
            <a:endParaRPr lang="en-NZ" sz="1600" b="1" dirty="0" smtClean="0"/>
          </a:p>
          <a:p>
            <a:pPr lvl="1"/>
            <a:r>
              <a:rPr lang="en-NZ" sz="1600" b="1" dirty="0" smtClean="0"/>
              <a:t>Simulated Annealing (SA) Algorithm – McCallum</a:t>
            </a:r>
          </a:p>
          <a:p>
            <a:pPr lvl="1"/>
            <a:endParaRPr lang="en-NZ" sz="1600" b="1" dirty="0" smtClean="0"/>
          </a:p>
          <a:p>
            <a:pPr lvl="1"/>
            <a:r>
              <a:rPr lang="en-NZ" sz="1600" b="1" dirty="0" smtClean="0"/>
              <a:t>Non-negativity and support constraint; recursive inverse filtering (NAS-RIF)</a:t>
            </a:r>
          </a:p>
          <a:p>
            <a:pPr marL="0" indent="0">
              <a:buNone/>
            </a:pPr>
            <a:endParaRPr lang="en-NZ" sz="1600" b="1" dirty="0" smtClean="0"/>
          </a:p>
        </p:txBody>
      </p:sp>
    </p:spTree>
    <p:extLst>
      <p:ext uri="{BB962C8B-B14F-4D97-AF65-F5344CB8AC3E}">
        <p14:creationId xmlns:p14="http://schemas.microsoft.com/office/powerpoint/2010/main" val="3641869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81575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Blind Image Deconvolution: Davey Algorithm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522413" y="1484784"/>
            <a:ext cx="9684567" cy="5040560"/>
          </a:xfrm>
        </p:spPr>
        <p:txBody>
          <a:bodyPr>
            <a:noAutofit/>
          </a:bodyPr>
          <a:lstStyle/>
          <a:p>
            <a:r>
              <a:rPr lang="en-NZ" sz="1600" b="1" dirty="0" smtClean="0"/>
              <a:t>Iterative algorithm for estimating the true image and PSF by applying deterministic constraints to the image and PSF.</a:t>
            </a:r>
          </a:p>
          <a:p>
            <a:r>
              <a:rPr lang="en-NZ" sz="1600" b="1" dirty="0" smtClean="0"/>
              <a:t>An iterative algorithm takes an initial input, approximates the output and then feeds the approximation back in as an input and repeats to create a sequence of approximations that (hopefully) converge on the true solution/image.</a:t>
            </a:r>
          </a:p>
          <a:p>
            <a:r>
              <a:rPr lang="en-NZ" sz="1600" b="1" dirty="0" smtClean="0"/>
              <a:t>To get the next iteration at each step, we need some a priori knowledge (filling the blanks) to be asserted on the image and PSF.</a:t>
            </a:r>
          </a:p>
          <a:p>
            <a:pPr marL="239712" lvl="1" indent="0">
              <a:buNone/>
            </a:pPr>
            <a:r>
              <a:rPr lang="en-NZ" sz="1600" b="1" dirty="0" smtClean="0"/>
              <a:t>These are:</a:t>
            </a:r>
          </a:p>
          <a:p>
            <a:pPr lvl="1"/>
            <a:r>
              <a:rPr lang="en-NZ" sz="1600" b="1" dirty="0" smtClean="0">
                <a:solidFill>
                  <a:srgbClr val="FFFF00"/>
                </a:solidFill>
              </a:rPr>
              <a:t>Non-negativity constraint</a:t>
            </a:r>
            <a:r>
              <a:rPr lang="en-NZ" sz="1600" b="1" dirty="0"/>
              <a:t>	</a:t>
            </a:r>
            <a:r>
              <a:rPr lang="en-NZ" sz="1600" b="1" dirty="0" smtClean="0"/>
              <a:t>	Pixels can’t have negative values</a:t>
            </a:r>
          </a:p>
          <a:p>
            <a:pPr marL="231775" lvl="1" indent="0">
              <a:buNone/>
            </a:pPr>
            <a:endParaRPr lang="en-NZ" sz="1600" b="1" dirty="0" smtClean="0"/>
          </a:p>
          <a:p>
            <a:pPr lvl="1"/>
            <a:r>
              <a:rPr lang="en-NZ" sz="1600" b="1" dirty="0" smtClean="0">
                <a:solidFill>
                  <a:srgbClr val="FFFF00"/>
                </a:solidFill>
              </a:rPr>
              <a:t>Support constraint</a:t>
            </a:r>
            <a:r>
              <a:rPr lang="en-NZ" sz="1600" b="1" dirty="0"/>
              <a:t>	</a:t>
            </a:r>
            <a:r>
              <a:rPr lang="en-NZ" sz="1600" b="1" dirty="0" smtClean="0"/>
              <a:t>	The true image is completely contained within a finite (bounded) 				</a:t>
            </a:r>
            <a:r>
              <a:rPr lang="en-NZ" sz="1600" b="1" i="1" dirty="0" smtClean="0"/>
              <a:t>support</a:t>
            </a:r>
            <a:r>
              <a:rPr lang="en-NZ" sz="1600" b="1" dirty="0" smtClean="0"/>
              <a:t>. The support is the smallest rectangle that contains the 				image. </a:t>
            </a:r>
          </a:p>
          <a:p>
            <a:pPr marL="463550" lvl="2" indent="0">
              <a:buNone/>
            </a:pPr>
            <a:r>
              <a:rPr lang="en-NZ" sz="1600" b="1" dirty="0" smtClean="0"/>
              <a:t>				Outside of the support, the image is uniformly black or white.</a:t>
            </a:r>
          </a:p>
          <a:p>
            <a:pPr marL="231775" lvl="1" indent="0">
              <a:buNone/>
            </a:pPr>
            <a:r>
              <a:rPr lang="en-NZ" sz="1600" b="1" dirty="0" smtClean="0"/>
              <a:t>Finally, the Davey algorithm also involves, what is known as the </a:t>
            </a:r>
            <a:r>
              <a:rPr lang="en-NZ" sz="1600" b="1" dirty="0" smtClean="0">
                <a:solidFill>
                  <a:srgbClr val="FFFF00"/>
                </a:solidFill>
              </a:rPr>
              <a:t>Wiener constraint</a:t>
            </a:r>
            <a:r>
              <a:rPr lang="en-NZ" sz="1600" b="1" dirty="0" smtClean="0"/>
              <a:t>, the application of the wiener filter which has a number of useful properties, to be discussed shortly</a:t>
            </a:r>
            <a:br>
              <a:rPr lang="en-NZ" sz="1600" b="1" dirty="0" smtClean="0"/>
            </a:br>
            <a:endParaRPr lang="en-NZ" sz="1600" dirty="0"/>
          </a:p>
        </p:txBody>
      </p:sp>
    </p:spTree>
    <p:extLst>
      <p:ext uri="{BB962C8B-B14F-4D97-AF65-F5344CB8AC3E}">
        <p14:creationId xmlns:p14="http://schemas.microsoft.com/office/powerpoint/2010/main" val="104246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81575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Blind Image Deconvolution: Davey Algorithm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522413" y="1484784"/>
            <a:ext cx="9684567" cy="5040560"/>
          </a:xfrm>
        </p:spPr>
        <p:txBody>
          <a:bodyPr>
            <a:normAutofit/>
          </a:bodyPr>
          <a:lstStyle/>
          <a:p>
            <a:r>
              <a:rPr lang="en-NZ" sz="1600" b="1" dirty="0" smtClean="0"/>
              <a:t>Illustration of the support</a:t>
            </a:r>
            <a:br>
              <a:rPr lang="en-NZ" sz="1600" b="1" dirty="0" smtClean="0"/>
            </a:br>
            <a:endParaRPr lang="en-NZ" sz="16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020" y="2636912"/>
            <a:ext cx="6120680" cy="347215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568128" y="2220633"/>
            <a:ext cx="2466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dirty="0" smtClean="0"/>
              <a:t>True Image</a:t>
            </a:r>
            <a:endParaRPr lang="en-NZ" dirty="0"/>
          </a:p>
        </p:txBody>
      </p:sp>
      <p:sp>
        <p:nvSpPr>
          <p:cNvPr id="4" name="TextBox 3"/>
          <p:cNvSpPr txBox="1"/>
          <p:nvPr/>
        </p:nvSpPr>
        <p:spPr>
          <a:xfrm>
            <a:off x="6368888" y="1990581"/>
            <a:ext cx="15121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dirty="0" smtClean="0"/>
              <a:t>Outline of blurred image</a:t>
            </a:r>
            <a:endParaRPr lang="en-NZ" dirty="0"/>
          </a:p>
        </p:txBody>
      </p:sp>
      <p:sp>
        <p:nvSpPr>
          <p:cNvPr id="5" name="TextBox 4"/>
          <p:cNvSpPr txBox="1"/>
          <p:nvPr/>
        </p:nvSpPr>
        <p:spPr>
          <a:xfrm>
            <a:off x="4006180" y="6156012"/>
            <a:ext cx="3203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dirty="0" smtClean="0"/>
              <a:t>Finite support of the true image</a:t>
            </a:r>
            <a:endParaRPr lang="en-NZ" dirty="0"/>
          </a:p>
        </p:txBody>
      </p:sp>
      <p:sp>
        <p:nvSpPr>
          <p:cNvPr id="6" name="TextBox 5"/>
          <p:cNvSpPr txBox="1"/>
          <p:nvPr/>
        </p:nvSpPr>
        <p:spPr>
          <a:xfrm>
            <a:off x="2710036" y="5600715"/>
            <a:ext cx="1470954" cy="335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dirty="0" smtClean="0">
                <a:solidFill>
                  <a:schemeClr val="bg1"/>
                </a:solidFill>
              </a:rPr>
              <a:t>Image frame</a:t>
            </a:r>
            <a:endParaRPr lang="en-NZ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0034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81575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Blind Image Deconvolution: Davey Algorithm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13"/>
              <p:cNvSpPr>
                <a:spLocks noGrp="1"/>
              </p:cNvSpPr>
              <p:nvPr>
                <p:ph idx="1"/>
              </p:nvPr>
            </p:nvSpPr>
            <p:spPr>
              <a:xfrm>
                <a:off x="1522413" y="1484784"/>
                <a:ext cx="9684567" cy="5040560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NZ" sz="1600" b="1" dirty="0" smtClean="0"/>
                  <a:t>So, some  general notes about the Davey Algorithm:</a:t>
                </a:r>
              </a:p>
              <a:p>
                <a:r>
                  <a:rPr lang="en-NZ" sz="1600" b="1" dirty="0" smtClean="0"/>
                  <a:t>The </a:t>
                </a:r>
                <a:r>
                  <a:rPr lang="en-NZ" sz="1600" b="1" dirty="0"/>
                  <a:t>Davey Algorithm is actually a modification of the previously mentioned Ayres and Dainty (AD) algorithm.</a:t>
                </a:r>
                <a:endParaRPr lang="en-NZ" sz="1600" b="1" dirty="0" smtClean="0"/>
              </a:p>
              <a:p>
                <a:r>
                  <a:rPr lang="en-NZ" sz="1600" b="1" dirty="0" smtClean="0"/>
                  <a:t>We have the tools we need,</a:t>
                </a:r>
              </a:p>
              <a:p>
                <a:pPr marL="231775" lvl="1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sz="1600" b="1" i="1" smtClean="0">
                          <a:solidFill>
                            <a:schemeClr val="bg2">
                              <a:lumMod val="10000"/>
                              <a:lumOff val="90000"/>
                            </a:schemeClr>
                          </a:solidFill>
                          <a:latin typeface="Cambria Math" panose="02040503050406030204" pitchFamily="18" charset="0"/>
                        </a:rPr>
                        <m:t>𝒈</m:t>
                      </m:r>
                      <m:d>
                        <m:dPr>
                          <m:ctrlPr>
                            <a:rPr lang="en-NZ" sz="1600" b="1" i="1" smtClean="0">
                              <a:solidFill>
                                <a:schemeClr val="bg2">
                                  <a:lumMod val="10000"/>
                                  <a:lumOff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NZ" sz="1600" b="1" i="1" smtClean="0">
                              <a:solidFill>
                                <a:schemeClr val="bg2">
                                  <a:lumMod val="10000"/>
                                  <a:lumOff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NZ" sz="1600" b="1" i="1" smtClean="0">
                              <a:solidFill>
                                <a:schemeClr val="bg2">
                                  <a:lumMod val="10000"/>
                                  <a:lumOff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NZ" sz="1600" b="1" i="1" smtClean="0">
                              <a:solidFill>
                                <a:schemeClr val="bg2">
                                  <a:lumMod val="10000"/>
                                  <a:lumOff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d>
                      <m:r>
                        <a:rPr lang="en-NZ" sz="1600" b="1" i="1" smtClean="0">
                          <a:solidFill>
                            <a:schemeClr val="bg2">
                              <a:lumMod val="10000"/>
                              <a:lumOff val="9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NZ" sz="1600" b="1" i="1" smtClean="0">
                          <a:solidFill>
                            <a:schemeClr val="bg2">
                              <a:lumMod val="10000"/>
                              <a:lumOff val="90000"/>
                            </a:schemeClr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en-NZ" sz="1600" b="1" i="1" smtClean="0">
                              <a:solidFill>
                                <a:schemeClr val="bg2">
                                  <a:lumMod val="10000"/>
                                  <a:lumOff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NZ" sz="1600" b="1" i="1" smtClean="0">
                              <a:solidFill>
                                <a:schemeClr val="bg2">
                                  <a:lumMod val="10000"/>
                                  <a:lumOff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NZ" sz="1600" b="1" i="1" smtClean="0">
                              <a:solidFill>
                                <a:schemeClr val="bg2">
                                  <a:lumMod val="10000"/>
                                  <a:lumOff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NZ" sz="1600" b="1" i="1" smtClean="0">
                              <a:solidFill>
                                <a:schemeClr val="bg2">
                                  <a:lumMod val="10000"/>
                                  <a:lumOff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d>
                      <m:r>
                        <a:rPr lang="en-NZ" sz="1600" b="1" i="1" smtClean="0">
                          <a:solidFill>
                            <a:schemeClr val="bg2">
                              <a:lumMod val="10000"/>
                              <a:lumOff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NZ" sz="1600" b="1" i="1" smtClean="0">
                          <a:solidFill>
                            <a:schemeClr val="bg2">
                              <a:lumMod val="10000"/>
                              <a:lumOff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𝒉</m:t>
                      </m:r>
                      <m:d>
                        <m:dPr>
                          <m:ctrlPr>
                            <a:rPr lang="en-NZ" sz="1600" b="1" i="1" smtClean="0">
                              <a:solidFill>
                                <a:schemeClr val="bg2">
                                  <a:lumMod val="10000"/>
                                  <a:lumOff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NZ" sz="1600" b="1" i="1" smtClean="0">
                              <a:solidFill>
                                <a:schemeClr val="bg2">
                                  <a:lumMod val="10000"/>
                                  <a:lumOff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  <m:r>
                            <a:rPr lang="en-NZ" sz="1600" b="1" i="1" smtClean="0">
                              <a:solidFill>
                                <a:schemeClr val="bg2">
                                  <a:lumMod val="10000"/>
                                  <a:lumOff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NZ" sz="1600" b="1" i="1" smtClean="0">
                              <a:solidFill>
                                <a:schemeClr val="bg2">
                                  <a:lumMod val="10000"/>
                                  <a:lumOff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</m:d>
                    </m:oMath>
                  </m:oMathPara>
                </a14:m>
                <a:endParaRPr lang="en-NZ" sz="1600" b="1" dirty="0" smtClean="0">
                  <a:solidFill>
                    <a:schemeClr val="bg2">
                      <a:lumMod val="10000"/>
                      <a:lumOff val="90000"/>
                    </a:schemeClr>
                  </a:solidFill>
                  <a:ea typeface="Cambria Math" panose="02040503050406030204" pitchFamily="18" charset="0"/>
                </a:endParaRPr>
              </a:p>
              <a:p>
                <a:pPr marL="231775" lvl="1" indent="0" algn="ctr">
                  <a:buNone/>
                </a:pPr>
                <a:endParaRPr lang="en-NZ" sz="1600" b="1" dirty="0" smtClean="0">
                  <a:solidFill>
                    <a:schemeClr val="bg2">
                      <a:lumMod val="10000"/>
                      <a:lumOff val="90000"/>
                    </a:schemeClr>
                  </a:solidFill>
                </a:endParaRPr>
              </a:p>
              <a:p>
                <a:pPr marL="231775" lvl="1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sz="1600" b="1" i="1" smtClean="0">
                          <a:solidFill>
                            <a:schemeClr val="bg2">
                              <a:lumMod val="10000"/>
                              <a:lumOff val="90000"/>
                            </a:schemeClr>
                          </a:solidFill>
                          <a:latin typeface="Cambria Math" panose="02040503050406030204" pitchFamily="18" charset="0"/>
                        </a:rPr>
                        <m:t>𝑮</m:t>
                      </m:r>
                      <m:d>
                        <m:dPr>
                          <m:ctrlPr>
                            <a:rPr lang="en-NZ" sz="1600" b="1" i="1" smtClean="0">
                              <a:solidFill>
                                <a:schemeClr val="bg2">
                                  <a:lumMod val="10000"/>
                                  <a:lumOff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NZ" sz="1600" b="1" i="1" smtClean="0">
                              <a:solidFill>
                                <a:schemeClr val="bg2">
                                  <a:lumMod val="10000"/>
                                  <a:lumOff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𝒎</m:t>
                          </m:r>
                          <m:r>
                            <a:rPr lang="en-NZ" sz="1600" b="1" i="1" smtClean="0">
                              <a:solidFill>
                                <a:schemeClr val="bg2">
                                  <a:lumMod val="10000"/>
                                  <a:lumOff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NZ" sz="1600" b="1" i="1" smtClean="0">
                              <a:solidFill>
                                <a:schemeClr val="bg2">
                                  <a:lumMod val="10000"/>
                                  <a:lumOff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</m:d>
                      <m:r>
                        <a:rPr lang="en-NZ" sz="1600" b="1" i="1" smtClean="0">
                          <a:solidFill>
                            <a:schemeClr val="bg2">
                              <a:lumMod val="10000"/>
                              <a:lumOff val="9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NZ" sz="1600" b="1" i="1" smtClean="0">
                          <a:solidFill>
                            <a:schemeClr val="bg2">
                              <a:lumMod val="10000"/>
                              <a:lumOff val="90000"/>
                            </a:schemeClr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d>
                        <m:dPr>
                          <m:ctrlPr>
                            <a:rPr lang="en-NZ" sz="1600" b="1" i="1" smtClean="0">
                              <a:solidFill>
                                <a:schemeClr val="bg2">
                                  <a:lumMod val="10000"/>
                                  <a:lumOff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NZ" sz="1600" b="1" i="1" smtClean="0">
                              <a:solidFill>
                                <a:schemeClr val="bg2">
                                  <a:lumMod val="10000"/>
                                  <a:lumOff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𝒎</m:t>
                          </m:r>
                          <m:r>
                            <a:rPr lang="en-NZ" sz="1600" b="1" i="1" smtClean="0">
                              <a:solidFill>
                                <a:schemeClr val="bg2">
                                  <a:lumMod val="10000"/>
                                  <a:lumOff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NZ" sz="1600" b="1" i="1" smtClean="0">
                              <a:solidFill>
                                <a:schemeClr val="bg2">
                                  <a:lumMod val="10000"/>
                                  <a:lumOff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</m:d>
                      <m:r>
                        <a:rPr lang="en-NZ" sz="1600" b="1" i="1" smtClean="0">
                          <a:solidFill>
                            <a:schemeClr val="bg2">
                              <a:lumMod val="10000"/>
                              <a:lumOff val="90000"/>
                            </a:schemeClr>
                          </a:solidFill>
                          <a:latin typeface="Cambria Math" panose="02040503050406030204" pitchFamily="18" charset="0"/>
                        </a:rPr>
                        <m:t>𝑯</m:t>
                      </m:r>
                      <m:r>
                        <a:rPr lang="en-NZ" sz="1600" b="1" i="1" smtClean="0">
                          <a:solidFill>
                            <a:schemeClr val="bg2">
                              <a:lumMod val="10000"/>
                              <a:lumOff val="90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NZ" sz="1600" b="1" i="1" smtClean="0">
                          <a:solidFill>
                            <a:schemeClr val="bg2">
                              <a:lumMod val="10000"/>
                              <a:lumOff val="90000"/>
                            </a:schemeClr>
                          </a:solidFill>
                          <a:latin typeface="Cambria Math" panose="02040503050406030204" pitchFamily="18" charset="0"/>
                        </a:rPr>
                        <m:t>𝒎</m:t>
                      </m:r>
                      <m:r>
                        <a:rPr lang="en-NZ" sz="1600" b="1" i="1" smtClean="0">
                          <a:solidFill>
                            <a:schemeClr val="bg2">
                              <a:lumMod val="10000"/>
                              <a:lumOff val="90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NZ" sz="1600" b="1" i="1" smtClean="0">
                          <a:solidFill>
                            <a:schemeClr val="bg2">
                              <a:lumMod val="10000"/>
                              <a:lumOff val="90000"/>
                            </a:schemeClr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NZ" sz="1600" b="1" i="1" smtClean="0">
                          <a:solidFill>
                            <a:schemeClr val="bg2">
                              <a:lumMod val="10000"/>
                              <a:lumOff val="90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NZ" sz="1600" b="1" dirty="0" smtClean="0">
                  <a:solidFill>
                    <a:schemeClr val="bg2">
                      <a:lumMod val="10000"/>
                      <a:lumOff val="90000"/>
                    </a:schemeClr>
                  </a:solidFill>
                </a:endParaRPr>
              </a:p>
              <a:p>
                <a:endParaRPr lang="en-NZ" sz="1600" b="1" dirty="0" smtClean="0"/>
              </a:p>
              <a:p>
                <a:r>
                  <a:rPr lang="en-NZ" sz="1600" b="1" dirty="0" smtClean="0"/>
                  <a:t>Using the </a:t>
                </a:r>
                <a:r>
                  <a:rPr lang="en-NZ" sz="1600" b="1" dirty="0" smtClean="0">
                    <a:solidFill>
                      <a:srgbClr val="FFFF00"/>
                    </a:solidFill>
                  </a:rPr>
                  <a:t>Fast Fourier Transform (FFT)</a:t>
                </a:r>
                <a:r>
                  <a:rPr lang="en-NZ" sz="1600" b="1" dirty="0" smtClean="0"/>
                  <a:t> and </a:t>
                </a:r>
                <a:r>
                  <a:rPr lang="en-NZ" sz="1600" b="1" dirty="0" smtClean="0">
                    <a:solidFill>
                      <a:srgbClr val="FFFF00"/>
                    </a:solidFill>
                  </a:rPr>
                  <a:t>Inverse Fast Fourier Transform (IFFT)</a:t>
                </a:r>
                <a:r>
                  <a:rPr lang="en-NZ" sz="1600" b="1" dirty="0" smtClean="0"/>
                  <a:t> operations the algorithm can repeatedly  flip back-and-forth between the image’s spatial and frequency domains applying the algorithm constraints.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sz="1600" b="1" i="1" smtClean="0">
                          <a:solidFill>
                            <a:schemeClr val="bg2">
                              <a:lumMod val="10000"/>
                              <a:lumOff val="90000"/>
                            </a:schemeClr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d>
                        <m:dPr>
                          <m:ctrlPr>
                            <a:rPr lang="en-NZ" sz="1600" b="1" i="1" smtClean="0">
                              <a:solidFill>
                                <a:schemeClr val="bg2">
                                  <a:lumMod val="10000"/>
                                  <a:lumOff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NZ" sz="1600" b="1" i="1" smtClean="0">
                              <a:solidFill>
                                <a:schemeClr val="bg2">
                                  <a:lumMod val="10000"/>
                                  <a:lumOff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𝒎</m:t>
                          </m:r>
                          <m:r>
                            <a:rPr lang="en-NZ" sz="1600" b="1" i="1" smtClean="0">
                              <a:solidFill>
                                <a:schemeClr val="bg2">
                                  <a:lumMod val="10000"/>
                                  <a:lumOff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NZ" sz="1600" b="1" i="1" smtClean="0">
                              <a:solidFill>
                                <a:schemeClr val="bg2">
                                  <a:lumMod val="10000"/>
                                  <a:lumOff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</m:d>
                      <m:r>
                        <a:rPr lang="en-NZ" sz="1600" b="1" i="1" smtClean="0">
                          <a:solidFill>
                            <a:schemeClr val="bg2">
                              <a:lumMod val="10000"/>
                              <a:lumOff val="9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NZ" sz="1600" b="1" i="1" smtClean="0">
                          <a:solidFill>
                            <a:schemeClr val="bg2">
                              <a:lumMod val="10000"/>
                              <a:lumOff val="90000"/>
                            </a:schemeClr>
                          </a:solidFill>
                          <a:latin typeface="Cambria Math" panose="02040503050406030204" pitchFamily="18" charset="0"/>
                        </a:rPr>
                        <m:t>𝑭𝑭𝑻</m:t>
                      </m:r>
                      <m:r>
                        <a:rPr lang="en-NZ" sz="1600" b="1" i="1" smtClean="0">
                          <a:solidFill>
                            <a:schemeClr val="bg2">
                              <a:lumMod val="10000"/>
                              <a:lumOff val="9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NZ" sz="1600" b="1" i="1" smtClean="0">
                              <a:solidFill>
                                <a:schemeClr val="bg2">
                                  <a:lumMod val="10000"/>
                                  <a:lumOff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NZ" sz="1600" b="1" i="1" smtClean="0">
                              <a:solidFill>
                                <a:schemeClr val="bg2">
                                  <a:lumMod val="10000"/>
                                  <a:lumOff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NZ" sz="1600" b="1" i="1">
                              <a:solidFill>
                                <a:schemeClr val="bg2">
                                  <a:lumMod val="10000"/>
                                  <a:lumOff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𝒇</m:t>
                          </m:r>
                          <m:d>
                            <m:dPr>
                              <m:ctrlPr>
                                <a:rPr lang="en-NZ" sz="1600" b="1" i="1">
                                  <a:solidFill>
                                    <a:schemeClr val="bg2">
                                      <a:lumMod val="10000"/>
                                      <a:lumOff val="9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NZ" sz="1600" b="1" i="1">
                                  <a:solidFill>
                                    <a:schemeClr val="bg2">
                                      <a:lumMod val="10000"/>
                                      <a:lumOff val="9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NZ" sz="1600" b="1" i="1">
                                  <a:solidFill>
                                    <a:schemeClr val="bg2">
                                      <a:lumMod val="10000"/>
                                      <a:lumOff val="9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NZ" sz="1600" b="1" i="1">
                                  <a:solidFill>
                                    <a:schemeClr val="bg2">
                                      <a:lumMod val="10000"/>
                                      <a:lumOff val="9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d>
                          <m:r>
                            <a:rPr lang="en-NZ" sz="1600" b="1" i="1" smtClean="0">
                              <a:solidFill>
                                <a:schemeClr val="bg2">
                                  <a:lumMod val="10000"/>
                                  <a:lumOff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</m:e>
                      </m:d>
                    </m:oMath>
                  </m:oMathPara>
                </a14:m>
                <a:endParaRPr lang="en-NZ" sz="1600" b="1" dirty="0" smtClean="0">
                  <a:solidFill>
                    <a:schemeClr val="bg2">
                      <a:lumMod val="10000"/>
                      <a:lumOff val="90000"/>
                    </a:schemeClr>
                  </a:solidFill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sz="1600" b="1" i="1" smtClean="0">
                          <a:solidFill>
                            <a:schemeClr val="bg2">
                              <a:lumMod val="10000"/>
                              <a:lumOff val="90000"/>
                            </a:schemeClr>
                          </a:solidFill>
                          <a:latin typeface="Cambria Math" panose="02040503050406030204" pitchFamily="18" charset="0"/>
                        </a:rPr>
                        <m:t>𝑯</m:t>
                      </m:r>
                      <m:d>
                        <m:dPr>
                          <m:ctrlPr>
                            <a:rPr lang="en-NZ" sz="1600" b="1" i="1">
                              <a:solidFill>
                                <a:schemeClr val="bg2">
                                  <a:lumMod val="10000"/>
                                  <a:lumOff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NZ" sz="1600" b="1" i="1">
                              <a:solidFill>
                                <a:schemeClr val="bg2">
                                  <a:lumMod val="10000"/>
                                  <a:lumOff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𝒎</m:t>
                          </m:r>
                          <m:r>
                            <a:rPr lang="en-NZ" sz="1600" b="1" i="1">
                              <a:solidFill>
                                <a:schemeClr val="bg2">
                                  <a:lumMod val="10000"/>
                                  <a:lumOff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NZ" sz="1600" b="1" i="1">
                              <a:solidFill>
                                <a:schemeClr val="bg2">
                                  <a:lumMod val="10000"/>
                                  <a:lumOff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</m:d>
                      <m:r>
                        <a:rPr lang="en-NZ" sz="1600" b="1" i="1">
                          <a:solidFill>
                            <a:schemeClr val="bg2">
                              <a:lumMod val="10000"/>
                              <a:lumOff val="9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NZ" sz="1600" b="1" i="1">
                          <a:solidFill>
                            <a:schemeClr val="bg2">
                              <a:lumMod val="10000"/>
                              <a:lumOff val="90000"/>
                            </a:schemeClr>
                          </a:solidFill>
                          <a:latin typeface="Cambria Math" panose="02040503050406030204" pitchFamily="18" charset="0"/>
                        </a:rPr>
                        <m:t>𝑭𝑭𝑻</m:t>
                      </m:r>
                      <m:r>
                        <a:rPr lang="en-NZ" sz="1600" b="1" i="1">
                          <a:solidFill>
                            <a:schemeClr val="bg2">
                              <a:lumMod val="10000"/>
                              <a:lumOff val="90000"/>
                            </a:schemeClr>
                          </a:solidFill>
                          <a:latin typeface="Cambria Math" panose="02040503050406030204" pitchFamily="18" charset="0"/>
                        </a:rPr>
                        <m:t> (  </m:t>
                      </m:r>
                      <m:r>
                        <a:rPr lang="en-NZ" sz="1600" b="1" i="1" smtClean="0">
                          <a:solidFill>
                            <a:schemeClr val="bg2">
                              <a:lumMod val="10000"/>
                              <a:lumOff val="90000"/>
                            </a:schemeClr>
                          </a:solidFill>
                          <a:latin typeface="Cambria Math" panose="02040503050406030204" pitchFamily="18" charset="0"/>
                        </a:rPr>
                        <m:t>𝒉</m:t>
                      </m:r>
                      <m:d>
                        <m:dPr>
                          <m:ctrlPr>
                            <a:rPr lang="en-NZ" sz="1600" b="1" i="1">
                              <a:solidFill>
                                <a:schemeClr val="bg2">
                                  <a:lumMod val="10000"/>
                                  <a:lumOff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NZ" sz="1600" b="1" i="1">
                              <a:solidFill>
                                <a:schemeClr val="bg2">
                                  <a:lumMod val="10000"/>
                                  <a:lumOff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NZ" sz="1600" b="1" i="1">
                              <a:solidFill>
                                <a:schemeClr val="bg2">
                                  <a:lumMod val="10000"/>
                                  <a:lumOff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NZ" sz="1600" b="1" i="1">
                              <a:solidFill>
                                <a:schemeClr val="bg2">
                                  <a:lumMod val="10000"/>
                                  <a:lumOff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d>
                      <m:r>
                        <a:rPr lang="en-NZ" sz="1600" b="1" i="1">
                          <a:solidFill>
                            <a:schemeClr val="bg2">
                              <a:lumMod val="10000"/>
                              <a:lumOff val="90000"/>
                            </a:schemeClr>
                          </a:solidFill>
                          <a:latin typeface="Cambria Math" panose="02040503050406030204" pitchFamily="18" charset="0"/>
                        </a:rPr>
                        <m:t>  )</m:t>
                      </m:r>
                    </m:oMath>
                  </m:oMathPara>
                </a14:m>
                <a:endParaRPr lang="en-NZ" sz="1600" b="1" dirty="0" smtClean="0">
                  <a:solidFill>
                    <a:schemeClr val="bg2">
                      <a:lumMod val="10000"/>
                      <a:lumOff val="90000"/>
                    </a:schemeClr>
                  </a:solidFill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sz="1600" b="1" i="1" smtClean="0">
                          <a:solidFill>
                            <a:schemeClr val="bg2">
                              <a:lumMod val="10000"/>
                              <a:lumOff val="90000"/>
                            </a:schemeClr>
                          </a:solidFill>
                          <a:latin typeface="Cambria Math" panose="02040503050406030204" pitchFamily="18" charset="0"/>
                        </a:rPr>
                        <m:t>𝑮</m:t>
                      </m:r>
                      <m:d>
                        <m:dPr>
                          <m:ctrlPr>
                            <a:rPr lang="en-NZ" sz="1600" b="1" i="1">
                              <a:solidFill>
                                <a:schemeClr val="bg2">
                                  <a:lumMod val="10000"/>
                                  <a:lumOff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NZ" sz="1600" b="1" i="1">
                              <a:solidFill>
                                <a:schemeClr val="bg2">
                                  <a:lumMod val="10000"/>
                                  <a:lumOff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𝒎</m:t>
                          </m:r>
                          <m:r>
                            <a:rPr lang="en-NZ" sz="1600" b="1" i="1">
                              <a:solidFill>
                                <a:schemeClr val="bg2">
                                  <a:lumMod val="10000"/>
                                  <a:lumOff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NZ" sz="1600" b="1" i="1">
                              <a:solidFill>
                                <a:schemeClr val="bg2">
                                  <a:lumMod val="10000"/>
                                  <a:lumOff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</m:d>
                      <m:r>
                        <a:rPr lang="en-NZ" sz="1600" b="1" i="1">
                          <a:solidFill>
                            <a:schemeClr val="bg2">
                              <a:lumMod val="10000"/>
                              <a:lumOff val="9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NZ" sz="1600" b="1" i="1">
                          <a:solidFill>
                            <a:schemeClr val="bg2">
                              <a:lumMod val="10000"/>
                              <a:lumOff val="90000"/>
                            </a:schemeClr>
                          </a:solidFill>
                          <a:latin typeface="Cambria Math" panose="02040503050406030204" pitchFamily="18" charset="0"/>
                        </a:rPr>
                        <m:t>𝑭𝑭𝑻</m:t>
                      </m:r>
                      <m:r>
                        <a:rPr lang="en-NZ" sz="1600" b="1" i="1">
                          <a:solidFill>
                            <a:schemeClr val="bg2">
                              <a:lumMod val="10000"/>
                              <a:lumOff val="90000"/>
                            </a:schemeClr>
                          </a:solidFill>
                          <a:latin typeface="Cambria Math" panose="02040503050406030204" pitchFamily="18" charset="0"/>
                        </a:rPr>
                        <m:t> (  </m:t>
                      </m:r>
                      <m:r>
                        <a:rPr lang="en-NZ" sz="1600" b="1" i="1" smtClean="0">
                          <a:solidFill>
                            <a:schemeClr val="bg2">
                              <a:lumMod val="10000"/>
                              <a:lumOff val="90000"/>
                            </a:schemeClr>
                          </a:solidFill>
                          <a:latin typeface="Cambria Math" panose="02040503050406030204" pitchFamily="18" charset="0"/>
                        </a:rPr>
                        <m:t>𝒈</m:t>
                      </m:r>
                      <m:d>
                        <m:dPr>
                          <m:ctrlPr>
                            <a:rPr lang="en-NZ" sz="1600" b="1" i="1">
                              <a:solidFill>
                                <a:schemeClr val="bg2">
                                  <a:lumMod val="10000"/>
                                  <a:lumOff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NZ" sz="1600" b="1" i="1">
                              <a:solidFill>
                                <a:schemeClr val="bg2">
                                  <a:lumMod val="10000"/>
                                  <a:lumOff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NZ" sz="1600" b="1" i="1">
                              <a:solidFill>
                                <a:schemeClr val="bg2">
                                  <a:lumMod val="10000"/>
                                  <a:lumOff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NZ" sz="1600" b="1" i="1">
                              <a:solidFill>
                                <a:schemeClr val="bg2">
                                  <a:lumMod val="10000"/>
                                  <a:lumOff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d>
                      <m:r>
                        <a:rPr lang="en-NZ" sz="1600" b="1" i="1">
                          <a:solidFill>
                            <a:schemeClr val="bg2">
                              <a:lumMod val="10000"/>
                              <a:lumOff val="90000"/>
                            </a:schemeClr>
                          </a:solidFill>
                          <a:latin typeface="Cambria Math" panose="02040503050406030204" pitchFamily="18" charset="0"/>
                        </a:rPr>
                        <m:t>  )</m:t>
                      </m:r>
                    </m:oMath>
                  </m:oMathPara>
                </a14:m>
                <a:endParaRPr lang="en-NZ" sz="1600" b="1" dirty="0" smtClean="0">
                  <a:solidFill>
                    <a:schemeClr val="bg2">
                      <a:lumMod val="10000"/>
                      <a:lumOff val="90000"/>
                    </a:schemeClr>
                  </a:solidFill>
                </a:endParaRPr>
              </a:p>
              <a:p>
                <a:pPr marL="0" indent="0">
                  <a:buNone/>
                </a:pPr>
                <a:r>
                  <a:rPr lang="en-NZ" sz="1600" b="1" dirty="0" smtClean="0"/>
                  <a:t>and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sz="1600" b="1" i="1" smtClean="0">
                          <a:solidFill>
                            <a:schemeClr val="bg2">
                              <a:lumMod val="10000"/>
                              <a:lumOff val="90000"/>
                            </a:schemeClr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en-NZ" sz="1600" b="1" i="1">
                              <a:solidFill>
                                <a:schemeClr val="bg2">
                                  <a:lumMod val="10000"/>
                                  <a:lumOff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NZ" sz="1600" b="1" i="1" smtClean="0">
                              <a:solidFill>
                                <a:schemeClr val="bg2">
                                  <a:lumMod val="10000"/>
                                  <a:lumOff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NZ" sz="1600" b="1" i="1">
                              <a:solidFill>
                                <a:schemeClr val="bg2">
                                  <a:lumMod val="10000"/>
                                  <a:lumOff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NZ" sz="1600" b="1" i="1" smtClean="0">
                              <a:solidFill>
                                <a:schemeClr val="bg2">
                                  <a:lumMod val="10000"/>
                                  <a:lumOff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d>
                      <m:r>
                        <a:rPr lang="en-NZ" sz="1600" b="1" i="1">
                          <a:solidFill>
                            <a:schemeClr val="bg2">
                              <a:lumMod val="10000"/>
                              <a:lumOff val="9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NZ" sz="1600" b="1" i="1" smtClean="0">
                          <a:solidFill>
                            <a:schemeClr val="bg2">
                              <a:lumMod val="10000"/>
                              <a:lumOff val="90000"/>
                            </a:schemeClr>
                          </a:solidFill>
                          <a:latin typeface="Cambria Math" panose="02040503050406030204" pitchFamily="18" charset="0"/>
                        </a:rPr>
                        <m:t>𝑰𝑭</m:t>
                      </m:r>
                      <m:r>
                        <a:rPr lang="en-NZ" sz="1600" b="1" i="1">
                          <a:solidFill>
                            <a:schemeClr val="bg2">
                              <a:lumMod val="10000"/>
                              <a:lumOff val="90000"/>
                            </a:schemeClr>
                          </a:solidFill>
                          <a:latin typeface="Cambria Math" panose="02040503050406030204" pitchFamily="18" charset="0"/>
                        </a:rPr>
                        <m:t>𝑭𝑻</m:t>
                      </m:r>
                      <m:r>
                        <a:rPr lang="en-NZ" sz="1600" b="1" i="1">
                          <a:solidFill>
                            <a:schemeClr val="bg2">
                              <a:lumMod val="10000"/>
                              <a:lumOff val="90000"/>
                            </a:schemeClr>
                          </a:solidFill>
                          <a:latin typeface="Cambria Math" panose="02040503050406030204" pitchFamily="18" charset="0"/>
                        </a:rPr>
                        <m:t> (  </m:t>
                      </m:r>
                      <m:r>
                        <a:rPr lang="en-NZ" sz="1600" b="1" i="1" smtClean="0">
                          <a:solidFill>
                            <a:schemeClr val="bg2">
                              <a:lumMod val="10000"/>
                              <a:lumOff val="90000"/>
                            </a:schemeClr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d>
                        <m:dPr>
                          <m:ctrlPr>
                            <a:rPr lang="en-NZ" sz="1600" b="1" i="1">
                              <a:solidFill>
                                <a:schemeClr val="bg2">
                                  <a:lumMod val="10000"/>
                                  <a:lumOff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NZ" sz="1600" b="1" i="1" smtClean="0">
                              <a:solidFill>
                                <a:schemeClr val="bg2">
                                  <a:lumMod val="10000"/>
                                  <a:lumOff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𝒎</m:t>
                          </m:r>
                          <m:r>
                            <a:rPr lang="en-NZ" sz="1600" b="1" i="1">
                              <a:solidFill>
                                <a:schemeClr val="bg2">
                                  <a:lumMod val="10000"/>
                                  <a:lumOff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NZ" sz="1600" b="1" i="1" smtClean="0">
                              <a:solidFill>
                                <a:schemeClr val="bg2">
                                  <a:lumMod val="10000"/>
                                  <a:lumOff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</m:d>
                      <m:r>
                        <a:rPr lang="en-NZ" sz="1600" b="1" i="1">
                          <a:solidFill>
                            <a:schemeClr val="bg2">
                              <a:lumMod val="10000"/>
                              <a:lumOff val="90000"/>
                            </a:schemeClr>
                          </a:solidFill>
                          <a:latin typeface="Cambria Math" panose="02040503050406030204" pitchFamily="18" charset="0"/>
                        </a:rPr>
                        <m:t>  )</m:t>
                      </m:r>
                    </m:oMath>
                  </m:oMathPara>
                </a14:m>
                <a:endParaRPr lang="en-NZ" sz="1600" b="1" dirty="0" smtClean="0">
                  <a:solidFill>
                    <a:schemeClr val="bg2">
                      <a:lumMod val="10000"/>
                      <a:lumOff val="90000"/>
                    </a:schemeClr>
                  </a:solidFill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sz="1600" b="1" i="1" smtClean="0">
                          <a:solidFill>
                            <a:schemeClr val="bg2">
                              <a:lumMod val="10000"/>
                              <a:lumOff val="90000"/>
                            </a:schemeClr>
                          </a:solidFill>
                          <a:latin typeface="Cambria Math" panose="02040503050406030204" pitchFamily="18" charset="0"/>
                        </a:rPr>
                        <m:t>𝒉</m:t>
                      </m:r>
                      <m:d>
                        <m:dPr>
                          <m:ctrlPr>
                            <a:rPr lang="en-NZ" sz="1600" b="1" i="1">
                              <a:solidFill>
                                <a:schemeClr val="bg2">
                                  <a:lumMod val="10000"/>
                                  <a:lumOff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NZ" sz="1600" b="1" i="1">
                              <a:solidFill>
                                <a:schemeClr val="bg2">
                                  <a:lumMod val="10000"/>
                                  <a:lumOff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NZ" sz="1600" b="1" i="1">
                              <a:solidFill>
                                <a:schemeClr val="bg2">
                                  <a:lumMod val="10000"/>
                                  <a:lumOff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NZ" sz="1600" b="1" i="1">
                              <a:solidFill>
                                <a:schemeClr val="bg2">
                                  <a:lumMod val="10000"/>
                                  <a:lumOff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d>
                      <m:r>
                        <a:rPr lang="en-NZ" sz="1600" b="1" i="1">
                          <a:solidFill>
                            <a:schemeClr val="bg2">
                              <a:lumMod val="10000"/>
                              <a:lumOff val="9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NZ" sz="1600" b="1" i="1">
                          <a:solidFill>
                            <a:schemeClr val="bg2">
                              <a:lumMod val="10000"/>
                              <a:lumOff val="90000"/>
                            </a:schemeClr>
                          </a:solidFill>
                          <a:latin typeface="Cambria Math" panose="02040503050406030204" pitchFamily="18" charset="0"/>
                        </a:rPr>
                        <m:t>𝑰𝑭𝑭𝑻</m:t>
                      </m:r>
                      <m:r>
                        <a:rPr lang="en-NZ" sz="1600" b="1" i="1">
                          <a:solidFill>
                            <a:schemeClr val="bg2">
                              <a:lumMod val="10000"/>
                              <a:lumOff val="9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NZ" sz="1600" b="1" i="1">
                              <a:solidFill>
                                <a:schemeClr val="bg2">
                                  <a:lumMod val="10000"/>
                                  <a:lumOff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NZ" sz="1600" b="1" i="1">
                              <a:solidFill>
                                <a:schemeClr val="bg2">
                                  <a:lumMod val="10000"/>
                                  <a:lumOff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NZ" sz="1600" b="1" i="1" smtClean="0">
                              <a:solidFill>
                                <a:schemeClr val="bg2">
                                  <a:lumMod val="10000"/>
                                  <a:lumOff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𝑯</m:t>
                          </m:r>
                          <m:d>
                            <m:dPr>
                              <m:ctrlPr>
                                <a:rPr lang="en-NZ" sz="1600" b="1" i="1">
                                  <a:solidFill>
                                    <a:schemeClr val="bg2">
                                      <a:lumMod val="10000"/>
                                      <a:lumOff val="9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NZ" sz="1600" b="1" i="1">
                                  <a:solidFill>
                                    <a:schemeClr val="bg2">
                                      <a:lumMod val="10000"/>
                                      <a:lumOff val="9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𝒎</m:t>
                              </m:r>
                              <m:r>
                                <a:rPr lang="en-NZ" sz="1600" b="1" i="1">
                                  <a:solidFill>
                                    <a:schemeClr val="bg2">
                                      <a:lumMod val="10000"/>
                                      <a:lumOff val="9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NZ" sz="1600" b="1" i="1">
                                  <a:solidFill>
                                    <a:schemeClr val="bg2">
                                      <a:lumMod val="10000"/>
                                      <a:lumOff val="9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e>
                          </m:d>
                          <m:r>
                            <a:rPr lang="en-NZ" sz="1600" b="1" i="1">
                              <a:solidFill>
                                <a:schemeClr val="bg2">
                                  <a:lumMod val="10000"/>
                                  <a:lumOff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</m:e>
                      </m:d>
                    </m:oMath>
                  </m:oMathPara>
                </a14:m>
                <a:endParaRPr lang="en-NZ" sz="1600" b="1" dirty="0" smtClean="0">
                  <a:solidFill>
                    <a:schemeClr val="bg2">
                      <a:lumMod val="10000"/>
                      <a:lumOff val="90000"/>
                    </a:schemeClr>
                  </a:solidFill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sz="1600" b="1" i="1" smtClean="0">
                          <a:solidFill>
                            <a:schemeClr val="bg2">
                              <a:lumMod val="10000"/>
                              <a:lumOff val="90000"/>
                            </a:schemeClr>
                          </a:solidFill>
                          <a:latin typeface="Cambria Math" panose="02040503050406030204" pitchFamily="18" charset="0"/>
                        </a:rPr>
                        <m:t>𝒈</m:t>
                      </m:r>
                      <m:d>
                        <m:dPr>
                          <m:ctrlPr>
                            <a:rPr lang="en-NZ" sz="1600" b="1" i="1">
                              <a:solidFill>
                                <a:schemeClr val="bg2">
                                  <a:lumMod val="10000"/>
                                  <a:lumOff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NZ" sz="1600" b="1" i="1">
                              <a:solidFill>
                                <a:schemeClr val="bg2">
                                  <a:lumMod val="10000"/>
                                  <a:lumOff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NZ" sz="1600" b="1" i="1">
                              <a:solidFill>
                                <a:schemeClr val="bg2">
                                  <a:lumMod val="10000"/>
                                  <a:lumOff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NZ" sz="1600" b="1" i="1">
                              <a:solidFill>
                                <a:schemeClr val="bg2">
                                  <a:lumMod val="10000"/>
                                  <a:lumOff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d>
                      <m:r>
                        <a:rPr lang="en-NZ" sz="1600" b="1" i="1">
                          <a:solidFill>
                            <a:schemeClr val="bg2">
                              <a:lumMod val="10000"/>
                              <a:lumOff val="9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NZ" sz="1600" b="1" i="1">
                          <a:solidFill>
                            <a:schemeClr val="bg2">
                              <a:lumMod val="10000"/>
                              <a:lumOff val="90000"/>
                            </a:schemeClr>
                          </a:solidFill>
                          <a:latin typeface="Cambria Math" panose="02040503050406030204" pitchFamily="18" charset="0"/>
                        </a:rPr>
                        <m:t>𝑰𝑭𝑭𝑻</m:t>
                      </m:r>
                      <m:r>
                        <a:rPr lang="en-NZ" sz="1600" b="1" i="1">
                          <a:solidFill>
                            <a:schemeClr val="bg2">
                              <a:lumMod val="10000"/>
                              <a:lumOff val="90000"/>
                            </a:schemeClr>
                          </a:solidFill>
                          <a:latin typeface="Cambria Math" panose="02040503050406030204" pitchFamily="18" charset="0"/>
                        </a:rPr>
                        <m:t> (  </m:t>
                      </m:r>
                      <m:r>
                        <a:rPr lang="en-NZ" sz="1600" b="1" i="1" smtClean="0">
                          <a:solidFill>
                            <a:schemeClr val="bg2">
                              <a:lumMod val="10000"/>
                              <a:lumOff val="90000"/>
                            </a:schemeClr>
                          </a:solidFill>
                          <a:latin typeface="Cambria Math" panose="02040503050406030204" pitchFamily="18" charset="0"/>
                        </a:rPr>
                        <m:t>𝑮</m:t>
                      </m:r>
                      <m:d>
                        <m:dPr>
                          <m:ctrlPr>
                            <a:rPr lang="en-NZ" sz="1600" b="1" i="1">
                              <a:solidFill>
                                <a:schemeClr val="bg2">
                                  <a:lumMod val="10000"/>
                                  <a:lumOff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NZ" sz="1600" b="1" i="1">
                              <a:solidFill>
                                <a:schemeClr val="bg2">
                                  <a:lumMod val="10000"/>
                                  <a:lumOff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𝒎</m:t>
                          </m:r>
                          <m:r>
                            <a:rPr lang="en-NZ" sz="1600" b="1" i="1">
                              <a:solidFill>
                                <a:schemeClr val="bg2">
                                  <a:lumMod val="10000"/>
                                  <a:lumOff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NZ" sz="1600" b="1" i="1">
                              <a:solidFill>
                                <a:schemeClr val="bg2">
                                  <a:lumMod val="10000"/>
                                  <a:lumOff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</m:d>
                      <m:r>
                        <a:rPr lang="en-NZ" sz="1600" b="1" i="1">
                          <a:solidFill>
                            <a:schemeClr val="bg2">
                              <a:lumMod val="10000"/>
                              <a:lumOff val="90000"/>
                            </a:schemeClr>
                          </a:solidFill>
                          <a:latin typeface="Cambria Math" panose="02040503050406030204" pitchFamily="18" charset="0"/>
                        </a:rPr>
                        <m:t>  )</m:t>
                      </m:r>
                    </m:oMath>
                  </m:oMathPara>
                </a14:m>
                <a:endParaRPr lang="en-NZ" sz="1600" b="1" dirty="0">
                  <a:solidFill>
                    <a:schemeClr val="bg2">
                      <a:lumMod val="10000"/>
                      <a:lumOff val="90000"/>
                    </a:schemeClr>
                  </a:solidFill>
                </a:endParaRPr>
              </a:p>
              <a:p>
                <a:pPr marL="0" indent="0" algn="ctr">
                  <a:buNone/>
                </a:pPr>
                <a:endParaRPr lang="en-NZ" sz="1600" b="1" dirty="0"/>
              </a:p>
              <a:p>
                <a:pPr marL="0" indent="0" algn="ctr">
                  <a:buNone/>
                </a:pPr>
                <a:endParaRPr lang="en-NZ" sz="1600" b="1" dirty="0"/>
              </a:p>
              <a:p>
                <a:pPr marL="0" indent="0" algn="ctr">
                  <a:buNone/>
                </a:pPr>
                <a:endParaRPr lang="en-NZ" sz="1600" dirty="0"/>
              </a:p>
            </p:txBody>
          </p:sp>
        </mc:Choice>
        <mc:Fallback xmlns="">
          <p:sp>
            <p:nvSpPr>
              <p:cNvPr id="14" name="Content Placeholder 1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22413" y="1484784"/>
                <a:ext cx="9684567" cy="5040560"/>
              </a:xfrm>
              <a:blipFill rotWithShape="0">
                <a:blip r:embed="rId2"/>
                <a:stretch>
                  <a:fillRect l="-378" t="-847" b="-6780"/>
                </a:stretch>
              </a:blipFill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95651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81575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Blind Image Deconvolution: Davey Algorithm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522413" y="1484784"/>
            <a:ext cx="9684567" cy="5040560"/>
          </a:xfrm>
        </p:spPr>
        <p:txBody>
          <a:bodyPr>
            <a:normAutofit/>
          </a:bodyPr>
          <a:lstStyle/>
          <a:p>
            <a:r>
              <a:rPr lang="en-NZ" sz="1600" b="1" dirty="0" smtClean="0"/>
              <a:t>Davey Algorithm flow diagram:</a:t>
            </a:r>
          </a:p>
        </p:txBody>
      </p:sp>
      <p:grpSp>
        <p:nvGrpSpPr>
          <p:cNvPr id="4" name="Group 4"/>
          <p:cNvGrpSpPr>
            <a:grpSpLocks/>
          </p:cNvGrpSpPr>
          <p:nvPr/>
        </p:nvGrpSpPr>
        <p:grpSpPr bwMode="auto">
          <a:xfrm>
            <a:off x="1522413" y="1852836"/>
            <a:ext cx="7380311" cy="4680520"/>
            <a:chOff x="3114" y="6071"/>
            <a:chExt cx="6158" cy="4512"/>
          </a:xfrm>
        </p:grpSpPr>
        <p:pic>
          <p:nvPicPr>
            <p:cNvPr id="2053" name="Picture 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57" y="6071"/>
              <a:ext cx="4615" cy="45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Text Box 6"/>
            <p:cNvSpPr txBox="1">
              <a:spLocks noChangeArrowheads="1"/>
            </p:cNvSpPr>
            <p:nvPr/>
          </p:nvSpPr>
          <p:spPr bwMode="auto">
            <a:xfrm>
              <a:off x="3114" y="7352"/>
              <a:ext cx="1766" cy="7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800"/>
                </a:spcAft>
                <a:buClrTx/>
                <a:buSzTx/>
                <a:buFontTx/>
                <a:buNone/>
                <a:tabLst/>
              </a:pPr>
              <a:r>
                <a:rPr lang="en-NZ" altLang="en-US" sz="1600" b="1" dirty="0" smtClean="0">
                  <a:solidFill>
                    <a:schemeClr val="tx2">
                      <a:lumMod val="90000"/>
                    </a:schemeClr>
                  </a:solidFill>
                </a:rPr>
                <a:t>Initial image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800"/>
                </a:spcAft>
                <a:buClrTx/>
                <a:buSzTx/>
                <a:buFontTx/>
                <a:buNone/>
                <a:tabLst/>
              </a:pPr>
              <a:r>
                <a:rPr lang="en-NZ" altLang="en-US" sz="1600" b="1" dirty="0" smtClean="0">
                  <a:solidFill>
                    <a:schemeClr val="tx2">
                      <a:lumMod val="90000"/>
                    </a:schemeClr>
                  </a:solidFill>
                </a:rPr>
                <a:t>estimate</a:t>
              </a:r>
              <a:endParaRPr lang="en-NZ" altLang="en-US" sz="1600" b="1" dirty="0">
                <a:solidFill>
                  <a:schemeClr val="tx2">
                    <a:lumMod val="9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60470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815752"/>
          </a:xfrm>
        </p:spPr>
        <p:txBody>
          <a:bodyPr>
            <a:normAutofit/>
          </a:bodyPr>
          <a:lstStyle/>
          <a:p>
            <a:r>
              <a:rPr lang="en-US" dirty="0" smtClean="0"/>
              <a:t>The Wiener Filter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13"/>
              <p:cNvSpPr>
                <a:spLocks noGrp="1"/>
              </p:cNvSpPr>
              <p:nvPr>
                <p:ph idx="1"/>
              </p:nvPr>
            </p:nvSpPr>
            <p:spPr>
              <a:xfrm>
                <a:off x="1522413" y="1484784"/>
                <a:ext cx="9684567" cy="3312368"/>
              </a:xfrm>
            </p:spPr>
            <p:txBody>
              <a:bodyPr>
                <a:normAutofit/>
              </a:bodyPr>
              <a:lstStyle/>
              <a:p>
                <a:r>
                  <a:rPr lang="en-NZ" sz="1600" dirty="0" smtClean="0"/>
                  <a:t>A type of filter proposed </a:t>
                </a:r>
                <a:r>
                  <a:rPr lang="en-NZ" sz="1600" dirty="0"/>
                  <a:t>by Norbert Wiener during the </a:t>
                </a:r>
                <a:r>
                  <a:rPr lang="en-NZ" sz="1600" dirty="0" smtClean="0"/>
                  <a:t>1940s.</a:t>
                </a:r>
              </a:p>
              <a:p>
                <a:r>
                  <a:rPr lang="en-NZ" sz="1600" b="1" dirty="0" smtClean="0">
                    <a:solidFill>
                      <a:schemeClr val="accent1"/>
                    </a:solidFill>
                  </a:rPr>
                  <a:t>The filter is designed to minimise the impact of </a:t>
                </a:r>
                <a:r>
                  <a:rPr lang="en-NZ" sz="1600" b="1" dirty="0" err="1" smtClean="0">
                    <a:solidFill>
                      <a:schemeClr val="accent1"/>
                    </a:solidFill>
                  </a:rPr>
                  <a:t>deconvoluted</a:t>
                </a:r>
                <a:r>
                  <a:rPr lang="en-NZ" sz="1600" b="1" dirty="0" smtClean="0">
                    <a:solidFill>
                      <a:schemeClr val="accent1"/>
                    </a:solidFill>
                  </a:rPr>
                  <a:t> noise by attenuating the components of the signal with poor SNR.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NZ" sz="2000" b="1" i="1" smtClean="0">
                          <a:latin typeface="Cambria Math" panose="02040503050406030204" pitchFamily="18" charset="0"/>
                        </a:rPr>
                        <m:t>𝑮</m:t>
                      </m:r>
                      <m:d>
                        <m:dPr>
                          <m:ctrlPr>
                            <a:rPr lang="en-NZ" sz="20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NZ" sz="2000" b="1" i="1" smtClean="0">
                              <a:latin typeface="Cambria Math" panose="02040503050406030204" pitchFamily="18" charset="0"/>
                            </a:rPr>
                            <m:t>𝒇</m:t>
                          </m:r>
                        </m:e>
                      </m:d>
                      <m:r>
                        <a:rPr lang="en-NZ" sz="2000" b="1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NZ" sz="20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NZ" sz="20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NZ" sz="2000" b="1" i="1" smtClean="0">
                              <a:latin typeface="Cambria Math" panose="02040503050406030204" pitchFamily="18" charset="0"/>
                            </a:rPr>
                            <m:t>𝑯</m:t>
                          </m:r>
                          <m:r>
                            <a:rPr lang="en-NZ" sz="2000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NZ" sz="2000" b="1" i="1" smtClean="0">
                              <a:latin typeface="Cambria Math" panose="02040503050406030204" pitchFamily="18" charset="0"/>
                            </a:rPr>
                            <m:t>𝒇</m:t>
                          </m:r>
                          <m:r>
                            <a:rPr lang="en-NZ" sz="2000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NZ" sz="20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NZ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NZ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NZ" sz="20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NZ" sz="2000" b="1" i="1">
                                          <a:latin typeface="Cambria Math" panose="02040503050406030204" pitchFamily="18" charset="0"/>
                                        </a:rPr>
                                        <m:t>𝑯</m:t>
                                      </m:r>
                                      <m:r>
                                        <a:rPr lang="en-NZ" sz="2000" b="1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NZ" sz="2000" b="1" i="1">
                                          <a:latin typeface="Cambria Math" panose="02040503050406030204" pitchFamily="18" charset="0"/>
                                        </a:rPr>
                                        <m:t>𝒇</m:t>
                                      </m:r>
                                      <m:r>
                                        <a:rPr lang="en-NZ" sz="2000" b="1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NZ" sz="2000" b="1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num>
                            <m:den>
                              <m:sSup>
                                <m:sSupPr>
                                  <m:ctrlPr>
                                    <a:rPr lang="en-NZ" sz="20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NZ" sz="20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NZ" sz="2000" b="1" i="1">
                                          <a:latin typeface="Cambria Math" panose="02040503050406030204" pitchFamily="18" charset="0"/>
                                        </a:rPr>
                                        <m:t>𝑯</m:t>
                                      </m:r>
                                      <m:r>
                                        <a:rPr lang="en-NZ" sz="2000" b="1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NZ" sz="2000" b="1" i="1">
                                          <a:latin typeface="Cambria Math" panose="02040503050406030204" pitchFamily="18" charset="0"/>
                                        </a:rPr>
                                        <m:t>𝒇</m:t>
                                      </m:r>
                                      <m:r>
                                        <a:rPr lang="en-NZ" sz="2000" b="1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NZ" sz="2000" b="1" i="1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  <m:r>
                                <a:rPr lang="en-NZ" sz="2000" b="1" i="1" smtClean="0">
                                  <a:latin typeface="Cambria Math" panose="02040503050406030204" pitchFamily="18" charset="0"/>
                                </a:rPr>
                                <m:t> + </m:t>
                              </m:r>
                              <m:f>
                                <m:fPr>
                                  <m:ctrlPr>
                                    <a:rPr lang="en-NZ" sz="20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NZ" sz="2000" b="1" i="1" smtClean="0">
                                      <a:latin typeface="Cambria Math" panose="02040503050406030204" pitchFamily="18" charset="0"/>
                                    </a:rPr>
                                    <m:t>𝑵𝒐𝒊𝒔𝒆</m:t>
                                  </m:r>
                                  <m:r>
                                    <a:rPr lang="en-NZ" sz="2000" b="1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NZ" sz="2000" b="1" i="1" smtClean="0">
                                      <a:latin typeface="Cambria Math" panose="02040503050406030204" pitchFamily="18" charset="0"/>
                                    </a:rPr>
                                    <m:t>𝒇</m:t>
                                  </m:r>
                                  <m:r>
                                    <a:rPr lang="en-NZ" sz="2000" b="1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num>
                                <m:den>
                                  <m:r>
                                    <a:rPr lang="en-NZ" sz="2000" b="1" i="1" smtClean="0">
                                      <a:latin typeface="Cambria Math" panose="02040503050406030204" pitchFamily="18" charset="0"/>
                                    </a:rPr>
                                    <m:t>𝑺𝒊𝒈𝒏𝒂𝒍</m:t>
                                  </m:r>
                                  <m:r>
                                    <a:rPr lang="en-NZ" sz="2000" b="1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NZ" sz="2000" b="1" i="1" smtClean="0">
                                      <a:latin typeface="Cambria Math" panose="02040503050406030204" pitchFamily="18" charset="0"/>
                                    </a:rPr>
                                    <m:t>𝒇</m:t>
                                  </m:r>
                                  <m:r>
                                    <a:rPr lang="en-NZ" sz="2000" b="1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den>
                              </m:f>
                            </m:den>
                          </m:f>
                        </m:e>
                      </m:d>
                    </m:oMath>
                  </m:oMathPara>
                </a14:m>
                <a:endParaRPr lang="en-NZ" sz="2000" b="1" dirty="0" smtClean="0"/>
              </a:p>
              <a:p>
                <a:pPr marL="0" indent="0">
                  <a:buNone/>
                </a:pPr>
                <a:endParaRPr lang="en-NZ" sz="2000" b="1" dirty="0" smtClean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NZ" sz="2000" b="1" i="1">
                          <a:latin typeface="Cambria Math" panose="02040503050406030204" pitchFamily="18" charset="0"/>
                        </a:rPr>
                        <m:t>𝑮</m:t>
                      </m:r>
                      <m:d>
                        <m:dPr>
                          <m:ctrlPr>
                            <a:rPr lang="en-NZ" sz="20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NZ" sz="2000" b="1" i="1">
                              <a:latin typeface="Cambria Math" panose="02040503050406030204" pitchFamily="18" charset="0"/>
                            </a:rPr>
                            <m:t>𝒇</m:t>
                          </m:r>
                        </m:e>
                      </m:d>
                      <m:r>
                        <a:rPr lang="en-NZ" sz="2000" b="1" i="1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NZ" sz="20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NZ" sz="20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NZ" sz="2000" b="1" i="1">
                              <a:latin typeface="Cambria Math" panose="02040503050406030204" pitchFamily="18" charset="0"/>
                            </a:rPr>
                            <m:t>𝑯</m:t>
                          </m:r>
                          <m:r>
                            <a:rPr lang="en-NZ" sz="2000" b="1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NZ" sz="2000" b="1" i="1">
                              <a:latin typeface="Cambria Math" panose="02040503050406030204" pitchFamily="18" charset="0"/>
                            </a:rPr>
                            <m:t>𝒇</m:t>
                          </m:r>
                          <m:r>
                            <a:rPr lang="en-NZ" sz="2000" b="1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NZ" sz="20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NZ" sz="2000" b="1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NZ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NZ" sz="20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NZ" sz="2000" b="1" i="1">
                                          <a:latin typeface="Cambria Math" panose="02040503050406030204" pitchFamily="18" charset="0"/>
                                        </a:rPr>
                                        <m:t>𝑯</m:t>
                                      </m:r>
                                      <m:r>
                                        <a:rPr lang="en-NZ" sz="2000" b="1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NZ" sz="2000" b="1" i="1">
                                          <a:latin typeface="Cambria Math" panose="02040503050406030204" pitchFamily="18" charset="0"/>
                                        </a:rPr>
                                        <m:t>𝒇</m:t>
                                      </m:r>
                                      <m:r>
                                        <a:rPr lang="en-NZ" sz="2000" b="1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NZ" sz="2000" b="1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num>
                            <m:den>
                              <m:sSup>
                                <m:sSupPr>
                                  <m:ctrlPr>
                                    <a:rPr lang="en-NZ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NZ" sz="20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NZ" sz="2000" b="1" i="1">
                                          <a:latin typeface="Cambria Math" panose="02040503050406030204" pitchFamily="18" charset="0"/>
                                        </a:rPr>
                                        <m:t>𝑯</m:t>
                                      </m:r>
                                      <m:r>
                                        <a:rPr lang="en-NZ" sz="2000" b="1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NZ" sz="2000" b="1" i="1">
                                          <a:latin typeface="Cambria Math" panose="02040503050406030204" pitchFamily="18" charset="0"/>
                                        </a:rPr>
                                        <m:t>𝒇</m:t>
                                      </m:r>
                                      <m:r>
                                        <a:rPr lang="en-NZ" sz="2000" b="1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NZ" sz="2000" b="1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  <m:r>
                                <a:rPr lang="en-NZ" sz="2000" b="1" i="1">
                                  <a:latin typeface="Cambria Math" panose="02040503050406030204" pitchFamily="18" charset="0"/>
                                </a:rPr>
                                <m:t> + </m:t>
                              </m:r>
                              <m:f>
                                <m:fPr>
                                  <m:ctrlPr>
                                    <a:rPr lang="en-NZ" sz="2000" b="1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NZ" sz="2000" b="1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num>
                                <m:den>
                                  <m:r>
                                    <a:rPr lang="en-NZ" sz="20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𝑺</m:t>
                                  </m:r>
                                  <m:r>
                                    <a:rPr lang="en-NZ" sz="2000" b="1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𝑵𝑹</m:t>
                                  </m:r>
                                  <m:r>
                                    <a:rPr lang="en-NZ" sz="20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NZ" sz="20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𝒇</m:t>
                                  </m:r>
                                  <m:r>
                                    <a:rPr lang="en-NZ" sz="20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den>
                              </m:f>
                            </m:den>
                          </m:f>
                        </m:e>
                      </m:d>
                    </m:oMath>
                  </m:oMathPara>
                </a14:m>
                <a:endParaRPr lang="en-NZ" sz="2000" b="1" dirty="0" smtClean="0"/>
              </a:p>
              <a:p>
                <a:pPr marL="0" indent="0">
                  <a:buNone/>
                </a:pPr>
                <a:endParaRPr lang="en-NZ" sz="1600" b="1" dirty="0" smtClean="0"/>
              </a:p>
            </p:txBody>
          </p:sp>
        </mc:Choice>
        <mc:Fallback xmlns="">
          <p:sp>
            <p:nvSpPr>
              <p:cNvPr id="14" name="Content Placeholder 1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22413" y="1484784"/>
                <a:ext cx="9684567" cy="3312368"/>
              </a:xfrm>
              <a:blipFill rotWithShape="0">
                <a:blip r:embed="rId2"/>
                <a:stretch>
                  <a:fillRect l="-252" t="-1289" r="-252"/>
                </a:stretch>
              </a:blipFill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/>
          <p:cNvSpPr txBox="1"/>
          <p:nvPr/>
        </p:nvSpPr>
        <p:spPr>
          <a:xfrm>
            <a:off x="909836" y="5373216"/>
            <a:ext cx="10801200" cy="1077218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NZ" sz="1600" dirty="0" smtClean="0">
                <a:solidFill>
                  <a:schemeClr val="bg2">
                    <a:lumMod val="10000"/>
                    <a:lumOff val="90000"/>
                  </a:schemeClr>
                </a:solidFill>
              </a:rPr>
              <a:t>In </a:t>
            </a:r>
            <a:r>
              <a:rPr lang="en-NZ" sz="1600" dirty="0">
                <a:solidFill>
                  <a:schemeClr val="bg2">
                    <a:lumMod val="10000"/>
                    <a:lumOff val="90000"/>
                  </a:schemeClr>
                </a:solidFill>
              </a:rPr>
              <a:t>the ideal </a:t>
            </a:r>
            <a:r>
              <a:rPr lang="en-NZ" sz="1600" dirty="0" smtClean="0">
                <a:solidFill>
                  <a:schemeClr val="bg2">
                    <a:lumMod val="10000"/>
                    <a:lumOff val="90000"/>
                  </a:schemeClr>
                </a:solidFill>
              </a:rPr>
              <a:t>case </a:t>
            </a:r>
            <a:r>
              <a:rPr lang="en-NZ" sz="1600" dirty="0">
                <a:solidFill>
                  <a:schemeClr val="bg2">
                    <a:lumMod val="10000"/>
                    <a:lumOff val="90000"/>
                  </a:schemeClr>
                </a:solidFill>
              </a:rPr>
              <a:t>with infinite </a:t>
            </a:r>
            <a:r>
              <a:rPr lang="en-NZ" sz="1600" dirty="0" smtClean="0">
                <a:solidFill>
                  <a:schemeClr val="bg2">
                    <a:lumMod val="10000"/>
                    <a:lumOff val="90000"/>
                  </a:schemeClr>
                </a:solidFill>
              </a:rPr>
              <a:t>SNR,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NZ" sz="1600" dirty="0" smtClean="0"/>
              <a:t>the </a:t>
            </a:r>
            <a:r>
              <a:rPr lang="en-NZ" sz="1600" dirty="0"/>
              <a:t>term in green becomes </a:t>
            </a:r>
            <a:r>
              <a:rPr lang="en-NZ" sz="1600" dirty="0" smtClean="0"/>
              <a:t>zero.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NZ" sz="1600" dirty="0" smtClean="0"/>
              <a:t>the  </a:t>
            </a:r>
            <a:r>
              <a:rPr lang="en-NZ" sz="1600" dirty="0"/>
              <a:t>square-bracketed term becomes </a:t>
            </a:r>
            <a:r>
              <a:rPr lang="en-NZ" sz="1600" dirty="0" smtClean="0"/>
              <a:t>1.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NZ" sz="1600" dirty="0" smtClean="0"/>
              <a:t>the </a:t>
            </a:r>
            <a:r>
              <a:rPr lang="en-NZ" sz="1600" dirty="0"/>
              <a:t>filter </a:t>
            </a:r>
            <a:r>
              <a:rPr lang="en-NZ" sz="1600" dirty="0" smtClean="0"/>
              <a:t>reduces to being the </a:t>
            </a:r>
            <a:r>
              <a:rPr lang="en-NZ" sz="1600" i="1" dirty="0"/>
              <a:t>inverse</a:t>
            </a:r>
            <a:r>
              <a:rPr lang="en-NZ" sz="1600" dirty="0"/>
              <a:t> of the system</a:t>
            </a:r>
            <a:r>
              <a:rPr lang="en-NZ" sz="1600" dirty="0" smtClean="0"/>
              <a:t>.</a:t>
            </a:r>
            <a:endParaRPr lang="en-NZ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Z" sz="1600" dirty="0" smtClean="0">
                <a:solidFill>
                  <a:schemeClr val="bg2">
                    <a:lumMod val="10000"/>
                    <a:lumOff val="90000"/>
                  </a:schemeClr>
                </a:solidFill>
              </a:rPr>
              <a:t>As SNR decreases,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NZ" sz="1600" dirty="0" smtClean="0"/>
              <a:t>the square-bracket term decreases.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NZ" sz="1600" dirty="0" smtClean="0"/>
              <a:t>attenuating the signal at those frequencies.</a:t>
            </a:r>
            <a:endParaRPr lang="en-NZ" sz="1600" dirty="0"/>
          </a:p>
        </p:txBody>
      </p:sp>
      <p:pic>
        <p:nvPicPr>
          <p:cNvPr id="4098" name="Picture 2" descr="Norbert wiener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7998" y="605508"/>
            <a:ext cx="816831" cy="1128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8111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81575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Blind Image Deconvolution: Davey Algorithm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13"/>
              <p:cNvSpPr>
                <a:spLocks noGrp="1"/>
              </p:cNvSpPr>
              <p:nvPr>
                <p:ph idx="1"/>
              </p:nvPr>
            </p:nvSpPr>
            <p:spPr>
              <a:xfrm>
                <a:off x="1522413" y="1484784"/>
                <a:ext cx="9684567" cy="5040560"/>
              </a:xfrm>
            </p:spPr>
            <p:txBody>
              <a:bodyPr>
                <a:normAutofit/>
              </a:bodyPr>
              <a:lstStyle/>
              <a:p>
                <a:r>
                  <a:rPr lang="en-NZ" sz="1600" b="1" dirty="0" smtClean="0"/>
                  <a:t>In practice with the algorithm this means:</a:t>
                </a:r>
              </a:p>
              <a:p>
                <a:endParaRPr lang="en-NZ" sz="1600" b="1" dirty="0" smtClean="0"/>
              </a:p>
              <a:p>
                <a:pPr lvl="1"/>
                <a:r>
                  <a:rPr lang="en-NZ" sz="1600" b="1" dirty="0" smtClean="0"/>
                  <a:t>A small constant is added to the denominator of the Wiener-like filter that:</a:t>
                </a:r>
              </a:p>
              <a:p>
                <a:pPr lvl="2"/>
                <a:r>
                  <a:rPr lang="en-NZ" sz="1600" b="1" dirty="0"/>
                  <a:t>f</a:t>
                </a:r>
                <a:r>
                  <a:rPr lang="en-NZ" sz="1600" b="1" dirty="0" smtClean="0"/>
                  <a:t>or low signal values – the ‘Wiener filter’-like term will dominate the denominator and prevent excessive values.</a:t>
                </a:r>
              </a:p>
              <a:p>
                <a:pPr lvl="2"/>
                <a:r>
                  <a:rPr lang="en-NZ" sz="1600" b="1" dirty="0" smtClean="0"/>
                  <a:t>The ‘Wiener filter’-like term is insignificant for large signal values.</a:t>
                </a:r>
              </a:p>
              <a:p>
                <a:pPr lvl="2"/>
                <a:endParaRPr lang="en-NZ" sz="1600" b="1" dirty="0" smtClean="0"/>
              </a:p>
              <a:p>
                <a:pPr lvl="2"/>
                <a:endParaRPr lang="en-NZ" sz="1600" b="1" dirty="0" smtClean="0"/>
              </a:p>
              <a:p>
                <a:pPr marL="463550" lvl="2" indent="0">
                  <a:buNone/>
                </a:pPr>
                <a:r>
                  <a:rPr lang="en-NZ" sz="1600" b="1" dirty="0" smtClean="0">
                    <a:solidFill>
                      <a:schemeClr val="accent1"/>
                    </a:solidFill>
                  </a:rPr>
                  <a:t>This effectively introduces noise filtering properties at frequencies with low SNR</a:t>
                </a:r>
              </a:p>
              <a:p>
                <a:pPr marL="463550" lvl="2" indent="0">
                  <a:buNone/>
                </a:pPr>
                <a:endParaRPr lang="en-NZ" sz="1600" b="1" dirty="0"/>
              </a:p>
              <a:p>
                <a:pPr marL="463550" lvl="2" indent="0" algn="ctr">
                  <a:buNone/>
                </a:pPr>
                <a14:m>
                  <m:oMath xmlns:m="http://schemas.openxmlformats.org/officeDocument/2006/math">
                    <m:r>
                      <a:rPr lang="en-NZ" sz="2800" b="1" i="1" smtClean="0">
                        <a:latin typeface="Cambria Math" panose="02040503050406030204" pitchFamily="18" charset="0"/>
                      </a:rPr>
                      <m:t>𝑾</m:t>
                    </m:r>
                    <m:d>
                      <m:dPr>
                        <m:ctrlPr>
                          <a:rPr lang="en-NZ" sz="28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NZ" sz="2800" b="1" i="1">
                            <a:latin typeface="Cambria Math" panose="02040503050406030204" pitchFamily="18" charset="0"/>
                          </a:rPr>
                          <m:t>𝒇</m:t>
                        </m:r>
                      </m:e>
                    </m:d>
                    <m:r>
                      <a:rPr lang="en-NZ" sz="2800" b="1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NZ" sz="28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NZ" sz="2800" b="1" i="1">
                            <a:latin typeface="Cambria Math" panose="02040503050406030204" pitchFamily="18" charset="0"/>
                          </a:rPr>
                          <m:t>𝑯</m:t>
                        </m:r>
                        <m:r>
                          <a:rPr lang="en-NZ" sz="2800" b="1" i="1" baseline="3000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NZ" sz="2800" b="1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NZ" sz="2800" b="1" i="1">
                            <a:latin typeface="Cambria Math" panose="02040503050406030204" pitchFamily="18" charset="0"/>
                          </a:rPr>
                          <m:t>𝒇</m:t>
                        </m:r>
                        <m:r>
                          <a:rPr lang="en-NZ" sz="2800" b="1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sSup>
                          <m:sSupPr>
                            <m:ctrlPr>
                              <a:rPr lang="en-NZ" sz="2800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NZ" sz="2800" b="1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NZ" sz="2800" b="1" i="1">
                                    <a:latin typeface="Cambria Math" panose="02040503050406030204" pitchFamily="18" charset="0"/>
                                  </a:rPr>
                                  <m:t>𝑯</m:t>
                                </m:r>
                                <m:r>
                                  <a:rPr lang="en-NZ" sz="2800" b="1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NZ" sz="2800" b="1" i="1">
                                    <a:latin typeface="Cambria Math" panose="02040503050406030204" pitchFamily="18" charset="0"/>
                                  </a:rPr>
                                  <m:t>𝒇</m:t>
                                </m:r>
                                <m:r>
                                  <a:rPr lang="en-NZ" sz="2800" b="1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d>
                          </m:e>
                          <m:sup>
                            <m:r>
                              <a:rPr lang="en-NZ" sz="2800" b="1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  <m:r>
                          <a:rPr lang="en-NZ" sz="2800" b="1" i="1">
                            <a:latin typeface="Cambria Math" panose="02040503050406030204" pitchFamily="18" charset="0"/>
                          </a:rPr>
                          <m:t> +</m:t>
                        </m:r>
                        <m:r>
                          <a:rPr lang="en-NZ" sz="2800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l-GR" sz="2800" b="1" i="1" smtClean="0">
                            <a:latin typeface="Cambria Math" panose="02040503050406030204" pitchFamily="18" charset="0"/>
                          </a:rPr>
                          <m:t>ϕ</m:t>
                        </m:r>
                        <m:r>
                          <a:rPr lang="en-NZ" sz="2800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NZ" sz="2800" b="1" i="1" smtClean="0">
                            <a:latin typeface="Cambria Math" panose="02040503050406030204" pitchFamily="18" charset="0"/>
                          </a:rPr>
                          <m:t>𝒇</m:t>
                        </m:r>
                        <m:r>
                          <a:rPr lang="en-NZ" sz="2800" b="1" i="1" smtClean="0">
                            <a:latin typeface="Cambria Math" panose="02040503050406030204" pitchFamily="18" charset="0"/>
                          </a:rPr>
                          <m:t>) </m:t>
                        </m:r>
                      </m:den>
                    </m:f>
                  </m:oMath>
                </a14:m>
                <a:r>
                  <a:rPr lang="en-NZ" sz="1600" b="1" dirty="0" smtClean="0"/>
                  <a:t> </a:t>
                </a:r>
                <a:br>
                  <a:rPr lang="en-NZ" sz="1600" b="1" dirty="0" smtClean="0"/>
                </a:br>
                <a:endParaRPr lang="en-NZ" sz="1600" b="1" dirty="0" smtClean="0"/>
              </a:p>
              <a:p>
                <a:pPr marL="463550" lvl="2" indent="0" algn="r">
                  <a:buNone/>
                </a:pPr>
                <a:endParaRPr lang="en-NZ" sz="1600" b="1" i="1" dirty="0" smtClean="0"/>
              </a:p>
              <a:p>
                <a:pPr marL="463550" lvl="2" indent="0" algn="r">
                  <a:buNone/>
                </a:pPr>
                <a:r>
                  <a:rPr lang="en-NZ" sz="1600" b="1" i="1" dirty="0" smtClean="0"/>
                  <a:t>* denotes complex conjugate</a:t>
                </a:r>
                <a:endParaRPr lang="en-NZ" sz="1600" i="1" dirty="0"/>
              </a:p>
            </p:txBody>
          </p:sp>
        </mc:Choice>
        <mc:Fallback xmlns="">
          <p:sp>
            <p:nvSpPr>
              <p:cNvPr id="14" name="Content Placeholder 1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22413" y="1484784"/>
                <a:ext cx="9684567" cy="5040560"/>
              </a:xfrm>
              <a:blipFill rotWithShape="0">
                <a:blip r:embed="rId2"/>
                <a:stretch>
                  <a:fillRect l="-252" t="-847" r="-378"/>
                </a:stretch>
              </a:blipFill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94998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815752"/>
          </a:xfrm>
        </p:spPr>
        <p:txBody>
          <a:bodyPr>
            <a:normAutofit/>
          </a:bodyPr>
          <a:lstStyle/>
          <a:p>
            <a:r>
              <a:rPr lang="en-US" dirty="0" smtClean="0"/>
              <a:t>Blind Image Deconvolution: Results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522413" y="1484784"/>
            <a:ext cx="9684567" cy="5040560"/>
          </a:xfrm>
        </p:spPr>
        <p:txBody>
          <a:bodyPr>
            <a:normAutofit/>
          </a:bodyPr>
          <a:lstStyle/>
          <a:p>
            <a:r>
              <a:rPr lang="en-NZ" sz="1600" b="1" dirty="0" smtClean="0"/>
              <a:t>some examples of the results: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326" y="2936308"/>
            <a:ext cx="3133333" cy="230476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4774" y="2919565"/>
            <a:ext cx="3104762" cy="230476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4652" y="2919565"/>
            <a:ext cx="3123809" cy="23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876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815752"/>
          </a:xfrm>
        </p:spPr>
        <p:txBody>
          <a:bodyPr>
            <a:normAutofit/>
          </a:bodyPr>
          <a:lstStyle/>
          <a:p>
            <a:r>
              <a:rPr lang="en-US" dirty="0" smtClean="0"/>
              <a:t>Blind Image Deconvolution: Results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522413" y="1484784"/>
            <a:ext cx="9684567" cy="5040560"/>
          </a:xfrm>
        </p:spPr>
        <p:txBody>
          <a:bodyPr>
            <a:normAutofit/>
          </a:bodyPr>
          <a:lstStyle/>
          <a:p>
            <a:r>
              <a:rPr lang="en-NZ" sz="1600" b="1" dirty="0" smtClean="0"/>
              <a:t>some examples of the results: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701" y="2624769"/>
            <a:ext cx="9694813" cy="2636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825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815752"/>
          </a:xfrm>
        </p:spPr>
        <p:txBody>
          <a:bodyPr>
            <a:normAutofit/>
          </a:bodyPr>
          <a:lstStyle/>
          <a:p>
            <a:r>
              <a:rPr lang="en-US" dirty="0" smtClean="0"/>
              <a:t>Blind Image Deconvolution: Results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522413" y="1484784"/>
            <a:ext cx="9684567" cy="5040560"/>
          </a:xfrm>
        </p:spPr>
        <p:txBody>
          <a:bodyPr>
            <a:normAutofit/>
          </a:bodyPr>
          <a:lstStyle/>
          <a:p>
            <a:r>
              <a:rPr lang="en-NZ" sz="1600" b="1" dirty="0" smtClean="0"/>
              <a:t>some examples of the results: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796" y="2296954"/>
            <a:ext cx="3114286" cy="312380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3082" y="2321914"/>
            <a:ext cx="3124800" cy="3124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6882" y="2295963"/>
            <a:ext cx="3124800" cy="3124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485900" y="5446714"/>
            <a:ext cx="1242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dirty="0" smtClean="0"/>
              <a:t>True image</a:t>
            </a:r>
            <a:endParaRPr lang="en-NZ" dirty="0"/>
          </a:p>
        </p:txBody>
      </p:sp>
      <p:sp>
        <p:nvSpPr>
          <p:cNvPr id="9" name="TextBox 8"/>
          <p:cNvSpPr txBox="1"/>
          <p:nvPr/>
        </p:nvSpPr>
        <p:spPr>
          <a:xfrm>
            <a:off x="5198364" y="5446714"/>
            <a:ext cx="1792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dirty="0" smtClean="0"/>
              <a:t>Degraded image</a:t>
            </a:r>
            <a:endParaRPr lang="en-NZ" dirty="0"/>
          </a:p>
        </p:txBody>
      </p:sp>
      <p:sp>
        <p:nvSpPr>
          <p:cNvPr id="10" name="TextBox 9"/>
          <p:cNvSpPr txBox="1"/>
          <p:nvPr/>
        </p:nvSpPr>
        <p:spPr>
          <a:xfrm>
            <a:off x="9212219" y="5446714"/>
            <a:ext cx="1792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dirty="0" smtClean="0"/>
              <a:t>Restored image</a:t>
            </a:r>
            <a:endParaRPr lang="en-NZ" dirty="0"/>
          </a:p>
        </p:txBody>
      </p:sp>
      <p:sp>
        <p:nvSpPr>
          <p:cNvPr id="7" name="TextBox 6"/>
          <p:cNvSpPr txBox="1"/>
          <p:nvPr/>
        </p:nvSpPr>
        <p:spPr>
          <a:xfrm>
            <a:off x="10343393" y="6325995"/>
            <a:ext cx="18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1400" dirty="0" smtClean="0">
                <a:solidFill>
                  <a:schemeClr val="accent1"/>
                </a:solidFill>
              </a:rPr>
              <a:t>3242 iterations</a:t>
            </a:r>
            <a:endParaRPr lang="en-NZ" sz="14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6610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815752"/>
          </a:xfrm>
        </p:spPr>
        <p:txBody>
          <a:bodyPr/>
          <a:lstStyle/>
          <a:p>
            <a:r>
              <a:rPr lang="en-US" dirty="0" smtClean="0"/>
              <a:t>Blurring and Noise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522413" y="1484784"/>
            <a:ext cx="9134391" cy="4896544"/>
          </a:xfrm>
        </p:spPr>
        <p:txBody>
          <a:bodyPr>
            <a:normAutofit/>
          </a:bodyPr>
          <a:lstStyle/>
          <a:p>
            <a:r>
              <a:rPr lang="en-NZ" sz="1800" dirty="0"/>
              <a:t>In </a:t>
            </a:r>
            <a:r>
              <a:rPr lang="en-NZ" sz="1800" dirty="0" smtClean="0"/>
              <a:t>photography,</a:t>
            </a:r>
          </a:p>
          <a:p>
            <a:pPr lvl="1"/>
            <a:r>
              <a:rPr lang="en-NZ" sz="1600" b="1" dirty="0" smtClean="0">
                <a:solidFill>
                  <a:schemeClr val="accent1"/>
                </a:solidFill>
              </a:rPr>
              <a:t>Blurring</a:t>
            </a:r>
            <a:r>
              <a:rPr lang="en-NZ" sz="1600" b="1" dirty="0" smtClean="0"/>
              <a:t> </a:t>
            </a:r>
            <a:r>
              <a:rPr lang="en-NZ" sz="1600" dirty="0" smtClean="0"/>
              <a:t> 	Long </a:t>
            </a:r>
            <a:r>
              <a:rPr lang="en-NZ" sz="1600" dirty="0"/>
              <a:t>exposure times </a:t>
            </a:r>
            <a:r>
              <a:rPr lang="en-NZ" sz="1600" dirty="0" smtClean="0"/>
              <a:t>increase the risk of  camera shake.</a:t>
            </a:r>
            <a:endParaRPr lang="en-NZ" sz="1600" dirty="0"/>
          </a:p>
          <a:p>
            <a:pPr marL="231775" lvl="1" indent="0">
              <a:buNone/>
            </a:pPr>
            <a:r>
              <a:rPr lang="en-NZ" sz="1600" dirty="0" smtClean="0"/>
              <a:t>		Lens </a:t>
            </a:r>
            <a:r>
              <a:rPr lang="en-NZ" sz="1600" dirty="0"/>
              <a:t>aberrations can create blur across images in particular for wide </a:t>
            </a:r>
            <a:r>
              <a:rPr lang="en-NZ" sz="1600" dirty="0" smtClean="0"/>
              <a:t>apertures.</a:t>
            </a:r>
            <a:endParaRPr lang="en-NZ" sz="1600" dirty="0"/>
          </a:p>
          <a:p>
            <a:pPr lvl="1"/>
            <a:r>
              <a:rPr lang="en-NZ" sz="1600" b="1" dirty="0" smtClean="0">
                <a:solidFill>
                  <a:schemeClr val="accent1"/>
                </a:solidFill>
              </a:rPr>
              <a:t>Noise</a:t>
            </a:r>
            <a:r>
              <a:rPr lang="en-NZ" sz="1600" dirty="0" smtClean="0"/>
              <a:t>	CCD camera noise.</a:t>
            </a:r>
            <a:endParaRPr lang="en-NZ" sz="1600" dirty="0"/>
          </a:p>
          <a:p>
            <a:pPr marL="231775" lvl="1" indent="0">
              <a:buNone/>
            </a:pPr>
            <a:r>
              <a:rPr lang="en-NZ" sz="1600" dirty="0" smtClean="0"/>
              <a:t>		Image </a:t>
            </a:r>
            <a:r>
              <a:rPr lang="en-NZ" sz="1600" dirty="0"/>
              <a:t>noise </a:t>
            </a:r>
            <a:r>
              <a:rPr lang="en-NZ" sz="1600" dirty="0" smtClean="0"/>
              <a:t>becomes noticeable in low-light </a:t>
            </a:r>
            <a:r>
              <a:rPr lang="en-NZ" sz="1600" dirty="0"/>
              <a:t>conditions</a:t>
            </a:r>
            <a:r>
              <a:rPr lang="en-NZ" sz="1600" dirty="0" smtClean="0"/>
              <a:t>.</a:t>
            </a:r>
            <a:endParaRPr lang="en-NZ" sz="1600" b="1" dirty="0"/>
          </a:p>
          <a:p>
            <a:pPr marL="0" indent="0">
              <a:buNone/>
            </a:pPr>
            <a:endParaRPr lang="en-NZ" sz="1800" dirty="0" smtClean="0"/>
          </a:p>
          <a:p>
            <a:r>
              <a:rPr lang="en-NZ" sz="1800" dirty="0"/>
              <a:t>In astronomy and remote </a:t>
            </a:r>
            <a:r>
              <a:rPr lang="en-NZ" sz="1800" dirty="0" smtClean="0"/>
              <a:t>sensing,</a:t>
            </a:r>
            <a:endParaRPr lang="en-NZ" sz="1800" dirty="0"/>
          </a:p>
          <a:p>
            <a:pPr lvl="1"/>
            <a:r>
              <a:rPr lang="en-NZ" sz="1600" b="1" dirty="0" smtClean="0">
                <a:solidFill>
                  <a:schemeClr val="accent1"/>
                </a:solidFill>
              </a:rPr>
              <a:t>Blurring</a:t>
            </a:r>
            <a:r>
              <a:rPr lang="en-NZ" sz="1600" dirty="0" smtClean="0"/>
              <a:t>	Atmospheric turbulence blurs images.</a:t>
            </a:r>
          </a:p>
          <a:p>
            <a:pPr marL="231775" lvl="1" indent="0">
              <a:buNone/>
            </a:pPr>
            <a:r>
              <a:rPr lang="en-NZ" sz="1600" dirty="0" smtClean="0"/>
              <a:t>		Badly </a:t>
            </a:r>
            <a:r>
              <a:rPr lang="en-NZ" sz="1600" dirty="0"/>
              <a:t>manufactured mirrors (here’s looking at you </a:t>
            </a:r>
            <a:r>
              <a:rPr lang="en-NZ" sz="1600" dirty="0" smtClean="0"/>
              <a:t>Hubble Space Telescope ! ).</a:t>
            </a:r>
          </a:p>
          <a:p>
            <a:pPr lvl="1"/>
            <a:r>
              <a:rPr lang="en-NZ" sz="1600" b="1" dirty="0" smtClean="0">
                <a:solidFill>
                  <a:schemeClr val="accent1"/>
                </a:solidFill>
              </a:rPr>
              <a:t>Noise</a:t>
            </a:r>
            <a:r>
              <a:rPr lang="en-NZ" sz="1600" dirty="0" smtClean="0"/>
              <a:t>	Imaging faint /distant objects means low SNR. </a:t>
            </a:r>
          </a:p>
          <a:p>
            <a:pPr marL="231775" lvl="1" indent="0">
              <a:buNone/>
            </a:pPr>
            <a:r>
              <a:rPr lang="en-NZ" sz="1600" dirty="0"/>
              <a:t>	</a:t>
            </a:r>
            <a:r>
              <a:rPr lang="en-NZ" sz="1600" dirty="0" smtClean="0"/>
              <a:t>	Thermal noise.</a:t>
            </a:r>
            <a:endParaRPr lang="en-NZ" sz="1600" dirty="0"/>
          </a:p>
          <a:p>
            <a:pPr lvl="1"/>
            <a:endParaRPr lang="en-NZ" sz="1600" dirty="0"/>
          </a:p>
          <a:p>
            <a:pPr marL="231775" lvl="1" indent="0">
              <a:buNone/>
            </a:pPr>
            <a:endParaRPr lang="en-NZ" sz="1600" dirty="0" smtClean="0"/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732337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815752"/>
          </a:xfrm>
        </p:spPr>
        <p:txBody>
          <a:bodyPr>
            <a:normAutofit/>
          </a:bodyPr>
          <a:lstStyle/>
          <a:p>
            <a:r>
              <a:rPr lang="en-US" dirty="0" smtClean="0"/>
              <a:t>Blind Image Deconvolution: Results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522413" y="1484784"/>
            <a:ext cx="9684567" cy="5040560"/>
          </a:xfrm>
        </p:spPr>
        <p:txBody>
          <a:bodyPr>
            <a:normAutofit/>
          </a:bodyPr>
          <a:lstStyle/>
          <a:p>
            <a:r>
              <a:rPr lang="en-NZ" sz="1600" b="1" dirty="0" smtClean="0"/>
              <a:t>some examples of the results: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790156" y="5943104"/>
            <a:ext cx="1242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dirty="0" smtClean="0"/>
              <a:t>True </a:t>
            </a:r>
            <a:r>
              <a:rPr lang="en-NZ" dirty="0" smtClean="0"/>
              <a:t>PSF</a:t>
            </a:r>
            <a:endParaRPr lang="en-NZ" dirty="0"/>
          </a:p>
        </p:txBody>
      </p:sp>
      <p:sp>
        <p:nvSpPr>
          <p:cNvPr id="10" name="TextBox 9"/>
          <p:cNvSpPr txBox="1"/>
          <p:nvPr/>
        </p:nvSpPr>
        <p:spPr>
          <a:xfrm>
            <a:off x="7390556" y="5912686"/>
            <a:ext cx="1792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dirty="0" smtClean="0"/>
              <a:t>Restores PSF</a:t>
            </a:r>
            <a:endParaRPr lang="en-NZ" dirty="0"/>
          </a:p>
        </p:txBody>
      </p:sp>
      <p:sp>
        <p:nvSpPr>
          <p:cNvPr id="7" name="TextBox 6"/>
          <p:cNvSpPr txBox="1"/>
          <p:nvPr/>
        </p:nvSpPr>
        <p:spPr>
          <a:xfrm>
            <a:off x="10343393" y="6325995"/>
            <a:ext cx="18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1400" dirty="0" smtClean="0">
                <a:solidFill>
                  <a:schemeClr val="accent1"/>
                </a:solidFill>
              </a:rPr>
              <a:t>3242 iterations</a:t>
            </a:r>
            <a:endParaRPr lang="en-NZ" sz="1400" dirty="0">
              <a:solidFill>
                <a:schemeClr val="accent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8273" y="1916832"/>
            <a:ext cx="7812280" cy="4001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782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815752"/>
          </a:xfrm>
        </p:spPr>
        <p:txBody>
          <a:bodyPr>
            <a:normAutofit/>
          </a:bodyPr>
          <a:lstStyle/>
          <a:p>
            <a:r>
              <a:rPr lang="en-US" dirty="0" smtClean="0"/>
              <a:t>Blind Image Deconvolution: Results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522413" y="1484784"/>
            <a:ext cx="9684567" cy="5040560"/>
          </a:xfrm>
        </p:spPr>
        <p:txBody>
          <a:bodyPr>
            <a:normAutofit/>
          </a:bodyPr>
          <a:lstStyle/>
          <a:p>
            <a:r>
              <a:rPr lang="en-NZ" sz="1600" b="1" dirty="0" smtClean="0"/>
              <a:t>Some examples of the results: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343393" y="6325995"/>
            <a:ext cx="18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1400" dirty="0" smtClean="0">
                <a:solidFill>
                  <a:schemeClr val="accent1"/>
                </a:solidFill>
              </a:rPr>
              <a:t>3242 iterations</a:t>
            </a:r>
            <a:endParaRPr lang="en-NZ" sz="1400" dirty="0">
              <a:solidFill>
                <a:schemeClr val="accent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1504" y="2132856"/>
            <a:ext cx="4045818" cy="4045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597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81575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Blind Image Deconvolution: Davey Algorithm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522413" y="1484784"/>
            <a:ext cx="9684567" cy="504056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NZ" sz="1600" b="1" dirty="0" smtClean="0">
                <a:solidFill>
                  <a:schemeClr val="tx2"/>
                </a:solidFill>
              </a:rPr>
              <a:t>Algorithm Summary</a:t>
            </a:r>
          </a:p>
          <a:p>
            <a:r>
              <a:rPr lang="en-NZ" sz="1600" b="1" dirty="0" smtClean="0">
                <a:solidFill>
                  <a:srgbClr val="FFFF00"/>
                </a:solidFill>
              </a:rPr>
              <a:t>Pros</a:t>
            </a:r>
          </a:p>
          <a:p>
            <a:pPr marL="231775" lvl="1" indent="0">
              <a:buNone/>
            </a:pPr>
            <a:r>
              <a:rPr lang="en-NZ" sz="1600" b="1" dirty="0" smtClean="0"/>
              <a:t>The Davey IBD algorithm is popular because:</a:t>
            </a:r>
          </a:p>
          <a:p>
            <a:pPr lvl="1"/>
            <a:endParaRPr lang="en-NZ" sz="1600" b="1" dirty="0" smtClean="0"/>
          </a:p>
          <a:p>
            <a:pPr lvl="1"/>
            <a:r>
              <a:rPr lang="en-NZ" sz="1600" b="1" dirty="0" smtClean="0"/>
              <a:t>It is computationally inexpensive.</a:t>
            </a:r>
          </a:p>
          <a:p>
            <a:pPr lvl="1"/>
            <a:endParaRPr lang="en-NZ" sz="1600" b="1" dirty="0" smtClean="0"/>
          </a:p>
          <a:p>
            <a:pPr lvl="1"/>
            <a:r>
              <a:rPr lang="en-NZ" sz="1600" b="1" dirty="0" smtClean="0"/>
              <a:t>Can be modified to include support for:</a:t>
            </a:r>
          </a:p>
          <a:p>
            <a:pPr lvl="2"/>
            <a:r>
              <a:rPr lang="en-NZ" sz="1600" b="1" dirty="0" smtClean="0">
                <a:solidFill>
                  <a:schemeClr val="accent1"/>
                </a:solidFill>
              </a:rPr>
              <a:t>Different assumptions about the true image and PSF.</a:t>
            </a:r>
          </a:p>
          <a:p>
            <a:pPr lvl="2"/>
            <a:r>
              <a:rPr lang="en-NZ" sz="1600" b="1" dirty="0" smtClean="0">
                <a:solidFill>
                  <a:schemeClr val="accent1"/>
                </a:solidFill>
              </a:rPr>
              <a:t>Differences in how the assumptions are imposed in the image and </a:t>
            </a:r>
            <a:r>
              <a:rPr lang="en-NZ" sz="1600" b="1" dirty="0">
                <a:solidFill>
                  <a:schemeClr val="accent1"/>
                </a:solidFill>
              </a:rPr>
              <a:t>F</a:t>
            </a:r>
            <a:r>
              <a:rPr lang="en-NZ" sz="1600" b="1" dirty="0" smtClean="0">
                <a:solidFill>
                  <a:schemeClr val="accent1"/>
                </a:solidFill>
              </a:rPr>
              <a:t>ourier domains.</a:t>
            </a:r>
          </a:p>
          <a:p>
            <a:pPr lvl="2"/>
            <a:r>
              <a:rPr lang="en-NZ" sz="1600" b="1" dirty="0" smtClean="0">
                <a:solidFill>
                  <a:schemeClr val="accent1"/>
                </a:solidFill>
              </a:rPr>
              <a:t>Extensions for scenarios where multiple degraded images are available for the same true image.</a:t>
            </a:r>
          </a:p>
          <a:p>
            <a:pPr lvl="1"/>
            <a:endParaRPr lang="en-NZ" sz="1600" b="1" dirty="0" smtClean="0"/>
          </a:p>
          <a:p>
            <a:pPr lvl="1"/>
            <a:r>
              <a:rPr lang="en-NZ" sz="1600" b="1" dirty="0" smtClean="0"/>
              <a:t>Robustness to noise due to the Wiener filtering nature:</a:t>
            </a:r>
          </a:p>
          <a:p>
            <a:pPr lvl="2"/>
            <a:r>
              <a:rPr lang="en-NZ" sz="1600" b="1" dirty="0" smtClean="0">
                <a:solidFill>
                  <a:schemeClr val="accent1"/>
                </a:solidFill>
              </a:rPr>
              <a:t>Suppresses noise amplification at frequencies with poor SNR</a:t>
            </a:r>
          </a:p>
          <a:p>
            <a:pPr lvl="2"/>
            <a:r>
              <a:rPr lang="en-NZ" sz="1600" b="1" dirty="0" smtClean="0">
                <a:solidFill>
                  <a:schemeClr val="accent1"/>
                </a:solidFill>
              </a:rPr>
              <a:t>Combats the ill-posed nature of the problem where high frequency components of the blur function are greatly amplified, resulting in the amplification of noise at those frequencies.</a:t>
            </a:r>
          </a:p>
        </p:txBody>
      </p:sp>
    </p:spTree>
    <p:extLst>
      <p:ext uri="{BB962C8B-B14F-4D97-AF65-F5344CB8AC3E}">
        <p14:creationId xmlns:p14="http://schemas.microsoft.com/office/powerpoint/2010/main" val="2034342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81575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Blind Image Deconvolution: Davey Algorithm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522413" y="1484784"/>
            <a:ext cx="9684567" cy="504056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NZ" sz="1600" b="1" dirty="0">
                <a:solidFill>
                  <a:schemeClr val="tx2"/>
                </a:solidFill>
              </a:rPr>
              <a:t>Algorithm Summary</a:t>
            </a:r>
          </a:p>
          <a:p>
            <a:r>
              <a:rPr lang="en-NZ" sz="1600" b="1" dirty="0" smtClean="0">
                <a:solidFill>
                  <a:srgbClr val="FFFF00"/>
                </a:solidFill>
              </a:rPr>
              <a:t>Cons</a:t>
            </a:r>
          </a:p>
          <a:p>
            <a:pPr marL="0" indent="0">
              <a:buNone/>
            </a:pPr>
            <a:endParaRPr lang="en-NZ" sz="1600" b="1" dirty="0" smtClean="0">
              <a:solidFill>
                <a:srgbClr val="FFFF00"/>
              </a:solidFill>
            </a:endParaRPr>
          </a:p>
          <a:p>
            <a:pPr lvl="1"/>
            <a:r>
              <a:rPr lang="en-NZ" sz="1600" b="1" dirty="0" smtClean="0"/>
              <a:t>Lack of reliability</a:t>
            </a:r>
          </a:p>
          <a:p>
            <a:pPr lvl="2"/>
            <a:r>
              <a:rPr lang="en-NZ" sz="1600" b="1" dirty="0" smtClean="0">
                <a:solidFill>
                  <a:schemeClr val="accent1"/>
                </a:solidFill>
              </a:rPr>
              <a:t>Uniqueness and convergence properties of the algorithm are currently uncertain.</a:t>
            </a:r>
          </a:p>
          <a:p>
            <a:pPr lvl="1"/>
            <a:endParaRPr lang="en-NZ" sz="1600" b="1" dirty="0" smtClean="0"/>
          </a:p>
          <a:p>
            <a:pPr lvl="1"/>
            <a:r>
              <a:rPr lang="en-NZ" sz="1600" b="1" dirty="0" smtClean="0"/>
              <a:t>Restoration performance is sensitive to the initial image estimate</a:t>
            </a:r>
          </a:p>
          <a:p>
            <a:pPr lvl="2"/>
            <a:r>
              <a:rPr lang="en-NZ" sz="1600" b="1" dirty="0" smtClean="0">
                <a:solidFill>
                  <a:schemeClr val="accent1"/>
                </a:solidFill>
              </a:rPr>
              <a:t>Small differences in initial estimate can produce wide variance in the final result.</a:t>
            </a:r>
          </a:p>
          <a:p>
            <a:pPr lvl="1"/>
            <a:endParaRPr lang="en-NZ" sz="1600" b="1" dirty="0" smtClean="0"/>
          </a:p>
          <a:p>
            <a:pPr lvl="1"/>
            <a:r>
              <a:rPr lang="en-NZ" sz="1600" b="1" dirty="0" smtClean="0"/>
              <a:t>Algorithm can exhibit instability.</a:t>
            </a:r>
          </a:p>
          <a:p>
            <a:pPr lvl="1"/>
            <a:endParaRPr lang="en-NZ" sz="1600" b="1" dirty="0"/>
          </a:p>
          <a:p>
            <a:pPr lvl="1"/>
            <a:r>
              <a:rPr lang="en-NZ" sz="1600" b="1" dirty="0" smtClean="0"/>
              <a:t>Gibbs oscillations introduced near image boundaries</a:t>
            </a:r>
          </a:p>
          <a:p>
            <a:pPr lvl="2"/>
            <a:r>
              <a:rPr lang="en-NZ" sz="1600" b="1" dirty="0" smtClean="0">
                <a:solidFill>
                  <a:schemeClr val="accent1"/>
                </a:solidFill>
              </a:rPr>
              <a:t>These can be combatted using image processing techniques … but that’s a story for another day.</a:t>
            </a:r>
          </a:p>
        </p:txBody>
      </p:sp>
    </p:spTree>
    <p:extLst>
      <p:ext uri="{BB962C8B-B14F-4D97-AF65-F5344CB8AC3E}">
        <p14:creationId xmlns:p14="http://schemas.microsoft.com/office/powerpoint/2010/main" val="2676853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81575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Blind Image Deconvolution: Davey Algorithm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522413" y="1484784"/>
            <a:ext cx="9684567" cy="504056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NZ" sz="1800" b="1" dirty="0"/>
              <a:t>References</a:t>
            </a:r>
          </a:p>
          <a:p>
            <a:endParaRPr lang="en-NZ" sz="1400" b="1" dirty="0" smtClean="0"/>
          </a:p>
          <a:p>
            <a:r>
              <a:rPr lang="en-NZ" sz="1400" b="1" dirty="0" smtClean="0">
                <a:solidFill>
                  <a:schemeClr val="tx2">
                    <a:lumMod val="90000"/>
                  </a:schemeClr>
                </a:solidFill>
              </a:rPr>
              <a:t>J</a:t>
            </a:r>
            <a:r>
              <a:rPr lang="en-NZ" sz="1400" b="1" dirty="0">
                <a:solidFill>
                  <a:schemeClr val="tx2">
                    <a:lumMod val="90000"/>
                  </a:schemeClr>
                </a:solidFill>
              </a:rPr>
              <a:t>. Hong</a:t>
            </a:r>
          </a:p>
          <a:p>
            <a:pPr marL="239712" lvl="1" indent="0">
              <a:buNone/>
            </a:pPr>
            <a:r>
              <a:rPr lang="en-NZ" sz="1400" b="1" dirty="0"/>
              <a:t>“Refinements in Iterative Blind Deconvolution</a:t>
            </a:r>
            <a:r>
              <a:rPr lang="en-NZ" sz="1400" b="1" dirty="0" smtClean="0"/>
              <a:t>”</a:t>
            </a:r>
            <a:endParaRPr lang="en-NZ" sz="1400" b="1" dirty="0"/>
          </a:p>
          <a:p>
            <a:pPr marL="239712" lvl="1" indent="0">
              <a:buNone/>
            </a:pPr>
            <a:r>
              <a:rPr lang="en-NZ" sz="1400" b="1" dirty="0"/>
              <a:t>Thesis (Ph.D.), </a:t>
            </a:r>
            <a:r>
              <a:rPr lang="en-NZ" sz="1400" b="1" dirty="0" smtClean="0"/>
              <a:t>University of Canterbury, New Zealand, 1995</a:t>
            </a:r>
            <a:endParaRPr lang="en-NZ" sz="1400" b="1" dirty="0"/>
          </a:p>
          <a:p>
            <a:endParaRPr lang="en-NZ" sz="1400" b="1" dirty="0" smtClean="0"/>
          </a:p>
          <a:p>
            <a:r>
              <a:rPr lang="en-NZ" sz="1400" b="1" dirty="0" smtClean="0">
                <a:solidFill>
                  <a:schemeClr val="tx2">
                    <a:lumMod val="90000"/>
                  </a:schemeClr>
                </a:solidFill>
              </a:rPr>
              <a:t>A. Liu</a:t>
            </a:r>
          </a:p>
          <a:p>
            <a:pPr marL="239712" lvl="1" indent="0">
              <a:buNone/>
            </a:pPr>
            <a:r>
              <a:rPr lang="en-NZ" sz="1400" b="1" dirty="0"/>
              <a:t>“Blind Image Deconvolution”, June 2014</a:t>
            </a:r>
          </a:p>
          <a:p>
            <a:pPr marL="239712" lvl="1" indent="0">
              <a:buNone/>
            </a:pPr>
            <a:r>
              <a:rPr lang="en-NZ" sz="1400" b="1" dirty="0"/>
              <a:t>http://www.dartmouth.edu/~aron/Image%20Deconvolution%20-%20Aron%20Liu.pdf</a:t>
            </a:r>
          </a:p>
          <a:p>
            <a:endParaRPr lang="en-NZ" sz="1400" b="1" dirty="0" smtClean="0"/>
          </a:p>
          <a:p>
            <a:r>
              <a:rPr lang="en-NZ" sz="1400" b="1" dirty="0" smtClean="0">
                <a:solidFill>
                  <a:schemeClr val="tx2">
                    <a:lumMod val="90000"/>
                  </a:schemeClr>
                </a:solidFill>
              </a:rPr>
              <a:t>P. </a:t>
            </a:r>
            <a:r>
              <a:rPr lang="en-NZ" sz="1400" b="1" dirty="0" err="1" smtClean="0">
                <a:solidFill>
                  <a:schemeClr val="tx2">
                    <a:lumMod val="90000"/>
                  </a:schemeClr>
                </a:solidFill>
              </a:rPr>
              <a:t>Campisi</a:t>
            </a:r>
            <a:r>
              <a:rPr lang="en-NZ" sz="1400" b="1" dirty="0" smtClean="0">
                <a:solidFill>
                  <a:schemeClr val="tx2">
                    <a:lumMod val="90000"/>
                  </a:schemeClr>
                </a:solidFill>
              </a:rPr>
              <a:t> and K. </a:t>
            </a:r>
            <a:r>
              <a:rPr lang="en-NZ" sz="1400" b="1" dirty="0" err="1" smtClean="0">
                <a:solidFill>
                  <a:schemeClr val="tx2">
                    <a:lumMod val="90000"/>
                  </a:schemeClr>
                </a:solidFill>
              </a:rPr>
              <a:t>Egiazarian</a:t>
            </a:r>
            <a:endParaRPr lang="en-NZ" sz="1400" b="1" dirty="0" smtClean="0">
              <a:solidFill>
                <a:schemeClr val="tx2">
                  <a:lumMod val="90000"/>
                </a:schemeClr>
              </a:solidFill>
            </a:endParaRPr>
          </a:p>
          <a:p>
            <a:pPr marL="239712" lvl="1" indent="0">
              <a:buNone/>
            </a:pPr>
            <a:r>
              <a:rPr lang="en-NZ" sz="1400" b="1" dirty="0"/>
              <a:t>“Blind image deconvolution: Theory and applications”</a:t>
            </a:r>
          </a:p>
          <a:p>
            <a:pPr marL="239712" lvl="1" indent="0">
              <a:buNone/>
            </a:pPr>
            <a:r>
              <a:rPr lang="en-NZ" sz="1400" b="1" dirty="0"/>
              <a:t>http://www.dbabacan.info/papers/Campisi_Egiazarian_BIDmain_FOR_CH1.pdf</a:t>
            </a:r>
          </a:p>
          <a:p>
            <a:endParaRPr lang="en-NZ" sz="1400" b="1" dirty="0"/>
          </a:p>
          <a:p>
            <a:endParaRPr lang="en-NZ" sz="1400" b="1" dirty="0"/>
          </a:p>
          <a:p>
            <a:pPr marL="239712" lvl="1" indent="0">
              <a:buNone/>
            </a:pPr>
            <a:r>
              <a:rPr lang="en-NZ" sz="1400" b="1" dirty="0"/>
              <a:t>Optics Letters, vol.13, no.7, July 1988.</a:t>
            </a:r>
          </a:p>
          <a:p>
            <a:pPr marL="525462" lvl="1" indent="-285750"/>
            <a:endParaRPr lang="en-NZ" sz="1400" b="1" dirty="0"/>
          </a:p>
          <a:p>
            <a:endParaRPr lang="en-NZ" sz="1400" b="1" dirty="0"/>
          </a:p>
        </p:txBody>
      </p:sp>
    </p:spTree>
    <p:extLst>
      <p:ext uri="{BB962C8B-B14F-4D97-AF65-F5344CB8AC3E}">
        <p14:creationId xmlns:p14="http://schemas.microsoft.com/office/powerpoint/2010/main" val="1499748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81575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Blind Image Deconvolution: Davey Algorithm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522413" y="1484784"/>
            <a:ext cx="9684567" cy="504056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NZ" sz="1800" b="1" dirty="0"/>
              <a:t>References</a:t>
            </a:r>
          </a:p>
          <a:p>
            <a:endParaRPr lang="en-NZ" sz="1400" b="1" dirty="0" smtClean="0"/>
          </a:p>
          <a:p>
            <a:r>
              <a:rPr lang="en-NZ" sz="1400" b="1" dirty="0" smtClean="0">
                <a:solidFill>
                  <a:schemeClr val="tx2">
                    <a:lumMod val="90000"/>
                  </a:schemeClr>
                </a:solidFill>
              </a:rPr>
              <a:t>D</a:t>
            </a:r>
            <a:r>
              <a:rPr lang="en-NZ" sz="1400" b="1" dirty="0">
                <a:solidFill>
                  <a:schemeClr val="tx2">
                    <a:lumMod val="90000"/>
                  </a:schemeClr>
                </a:solidFill>
              </a:rPr>
              <a:t>. </a:t>
            </a:r>
            <a:r>
              <a:rPr lang="en-NZ" sz="1400" b="1" dirty="0" err="1">
                <a:solidFill>
                  <a:schemeClr val="tx2">
                    <a:lumMod val="90000"/>
                  </a:schemeClr>
                </a:solidFill>
              </a:rPr>
              <a:t>Kundur</a:t>
            </a:r>
            <a:r>
              <a:rPr lang="en-NZ" sz="1400" b="1" dirty="0">
                <a:solidFill>
                  <a:schemeClr val="tx2">
                    <a:lumMod val="90000"/>
                  </a:schemeClr>
                </a:solidFill>
              </a:rPr>
              <a:t> and D. </a:t>
            </a:r>
            <a:r>
              <a:rPr lang="en-NZ" sz="1400" b="1" dirty="0" err="1">
                <a:solidFill>
                  <a:schemeClr val="tx2">
                    <a:lumMod val="90000"/>
                  </a:schemeClr>
                </a:solidFill>
              </a:rPr>
              <a:t>Hatzinakos</a:t>
            </a:r>
            <a:endParaRPr lang="en-NZ" sz="1400" b="1" dirty="0">
              <a:solidFill>
                <a:schemeClr val="tx2">
                  <a:lumMod val="90000"/>
                </a:schemeClr>
              </a:solidFill>
            </a:endParaRPr>
          </a:p>
          <a:p>
            <a:pPr marL="239712" lvl="1" indent="0">
              <a:buNone/>
            </a:pPr>
            <a:r>
              <a:rPr lang="en-NZ" sz="1400" b="1" dirty="0"/>
              <a:t>“Blind image Deconvolution”</a:t>
            </a:r>
          </a:p>
          <a:p>
            <a:pPr marL="239712" lvl="1" indent="0">
              <a:buNone/>
            </a:pPr>
            <a:r>
              <a:rPr lang="en-NZ" sz="1400" b="1" dirty="0"/>
              <a:t>IEEE Signal Processing Magazine, May 1996</a:t>
            </a:r>
          </a:p>
          <a:p>
            <a:pPr marL="239712" lvl="1" indent="0">
              <a:buNone/>
            </a:pPr>
            <a:endParaRPr lang="en-NZ" sz="1400" b="1" dirty="0"/>
          </a:p>
          <a:p>
            <a:r>
              <a:rPr lang="en-NZ" sz="1400" b="1" dirty="0">
                <a:solidFill>
                  <a:schemeClr val="tx2">
                    <a:lumMod val="90000"/>
                  </a:schemeClr>
                </a:solidFill>
              </a:rPr>
              <a:t>G. R. Ayers and J. C. Dainty, </a:t>
            </a:r>
          </a:p>
          <a:p>
            <a:pPr marL="239712" lvl="1" indent="0">
              <a:buNone/>
            </a:pPr>
            <a:r>
              <a:rPr lang="en-NZ" sz="1400" b="1" dirty="0"/>
              <a:t>“Iterative blind deconvolution method and its applications</a:t>
            </a:r>
            <a:r>
              <a:rPr lang="en-NZ" sz="1400" b="1" dirty="0" smtClean="0"/>
              <a:t>”</a:t>
            </a:r>
          </a:p>
          <a:p>
            <a:pPr marL="239712" lvl="1" indent="0">
              <a:buNone/>
            </a:pPr>
            <a:r>
              <a:rPr lang="en-NZ" sz="1400" b="1" dirty="0" smtClean="0"/>
              <a:t>Optics Letters, </a:t>
            </a:r>
            <a:r>
              <a:rPr lang="en-NZ" sz="1400" b="1" dirty="0" err="1" smtClean="0"/>
              <a:t>vol</a:t>
            </a:r>
            <a:r>
              <a:rPr lang="en-NZ" sz="1400" b="1" dirty="0" smtClean="0"/>
              <a:t> 13, no. 7, July 1988</a:t>
            </a:r>
            <a:endParaRPr lang="en-NZ" sz="1400" b="1" dirty="0"/>
          </a:p>
          <a:p>
            <a:pPr marL="525462" lvl="1" indent="-285750"/>
            <a:endParaRPr lang="en-NZ" sz="1400" b="1" dirty="0"/>
          </a:p>
          <a:p>
            <a:endParaRPr lang="en-NZ" sz="1400" b="1" dirty="0"/>
          </a:p>
        </p:txBody>
      </p:sp>
    </p:spTree>
    <p:extLst>
      <p:ext uri="{BB962C8B-B14F-4D97-AF65-F5344CB8AC3E}">
        <p14:creationId xmlns:p14="http://schemas.microsoft.com/office/powerpoint/2010/main" val="461209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3044825" y="2564904"/>
            <a:ext cx="6289948" cy="815752"/>
          </a:xfrm>
        </p:spPr>
        <p:txBody>
          <a:bodyPr>
            <a:normAutofit/>
          </a:bodyPr>
          <a:lstStyle/>
          <a:p>
            <a:r>
              <a:rPr lang="en-US" dirty="0" smtClean="0"/>
              <a:t>Thank you for your attention!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380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5722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815752"/>
          </a:xfrm>
        </p:spPr>
        <p:txBody>
          <a:bodyPr>
            <a:normAutofit/>
          </a:bodyPr>
          <a:lstStyle/>
          <a:p>
            <a:r>
              <a:rPr lang="en-US" dirty="0" smtClean="0"/>
              <a:t>Introducing: Blind Image Deconvolution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522413" y="1484784"/>
            <a:ext cx="7668343" cy="4896544"/>
          </a:xfrm>
        </p:spPr>
        <p:txBody>
          <a:bodyPr>
            <a:normAutofit lnSpcReduction="10000"/>
          </a:bodyPr>
          <a:lstStyle/>
          <a:p>
            <a:r>
              <a:rPr lang="en-NZ" sz="1600" dirty="0" smtClean="0"/>
              <a:t>A </a:t>
            </a:r>
            <a:r>
              <a:rPr lang="en-NZ" sz="1600" dirty="0"/>
              <a:t>family of computation/mathematical techniques that </a:t>
            </a:r>
            <a:r>
              <a:rPr lang="en-NZ" sz="1600" dirty="0" smtClean="0"/>
              <a:t>allow images </a:t>
            </a:r>
            <a:r>
              <a:rPr lang="en-NZ" sz="1600" dirty="0"/>
              <a:t>to be </a:t>
            </a:r>
            <a:r>
              <a:rPr lang="en-NZ" sz="1600" dirty="0" smtClean="0"/>
              <a:t>recovered from </a:t>
            </a:r>
            <a:r>
              <a:rPr lang="en-NZ" sz="1600" dirty="0"/>
              <a:t>one (or many) ‘blurred‘ images when the blurring process is </a:t>
            </a:r>
            <a:r>
              <a:rPr lang="en-NZ" sz="1600" b="1" dirty="0"/>
              <a:t>unknown</a:t>
            </a:r>
            <a:r>
              <a:rPr lang="en-NZ" sz="1600" dirty="0" smtClean="0"/>
              <a:t>.</a:t>
            </a:r>
          </a:p>
          <a:p>
            <a:r>
              <a:rPr lang="en-NZ" sz="1600" dirty="0" smtClean="0"/>
              <a:t>Initial work in this area started in the 1970s. Various techniques have surfaced to tackle the problem.</a:t>
            </a:r>
          </a:p>
          <a:p>
            <a:endParaRPr lang="en-NZ" sz="1600" dirty="0" smtClean="0"/>
          </a:p>
          <a:p>
            <a:r>
              <a:rPr lang="en-NZ" sz="1600" dirty="0" smtClean="0"/>
              <a:t>So, what’s in a name?</a:t>
            </a:r>
          </a:p>
          <a:p>
            <a:pPr marL="239712" lvl="1" indent="0">
              <a:buNone/>
            </a:pPr>
            <a:r>
              <a:rPr lang="en-NZ" sz="1600" b="1" dirty="0" smtClean="0">
                <a:solidFill>
                  <a:srgbClr val="FFFF00"/>
                </a:solidFill>
              </a:rPr>
              <a:t>Blind</a:t>
            </a:r>
            <a:r>
              <a:rPr lang="en-NZ" sz="1200" dirty="0" smtClean="0"/>
              <a:t> </a:t>
            </a:r>
          </a:p>
          <a:p>
            <a:pPr marL="0" indent="0">
              <a:buNone/>
            </a:pPr>
            <a:r>
              <a:rPr lang="en-NZ" sz="1600" dirty="0"/>
              <a:t>	</a:t>
            </a:r>
            <a:r>
              <a:rPr lang="en-NZ" sz="1600" dirty="0" smtClean="0"/>
              <a:t>	no a priori knowledge </a:t>
            </a:r>
            <a:r>
              <a:rPr lang="en-NZ" sz="1600" dirty="0"/>
              <a:t>of the parameters/models describing the </a:t>
            </a:r>
            <a:r>
              <a:rPr lang="en-NZ" sz="1600" dirty="0" smtClean="0"/>
              <a:t>			convolution transfer </a:t>
            </a:r>
            <a:r>
              <a:rPr lang="en-NZ" sz="1600" dirty="0"/>
              <a:t>function</a:t>
            </a:r>
          </a:p>
          <a:p>
            <a:pPr marL="239712" lvl="1" indent="0">
              <a:buNone/>
            </a:pPr>
            <a:r>
              <a:rPr lang="en-NZ" sz="1600" b="1" dirty="0">
                <a:solidFill>
                  <a:srgbClr val="FFFF00"/>
                </a:solidFill>
              </a:rPr>
              <a:t>Image</a:t>
            </a:r>
            <a:r>
              <a:rPr lang="en-NZ" sz="1600" dirty="0"/>
              <a:t> </a:t>
            </a:r>
            <a:endParaRPr lang="en-NZ" sz="1600" dirty="0" smtClean="0"/>
          </a:p>
          <a:p>
            <a:pPr marL="0" indent="0">
              <a:buNone/>
            </a:pPr>
            <a:r>
              <a:rPr lang="en-NZ" sz="1600" dirty="0"/>
              <a:t>	</a:t>
            </a:r>
            <a:r>
              <a:rPr lang="en-NZ" sz="1600" dirty="0" smtClean="0"/>
              <a:t>	involving </a:t>
            </a:r>
            <a:r>
              <a:rPr lang="en-NZ" sz="1600" dirty="0"/>
              <a:t>imagery</a:t>
            </a:r>
          </a:p>
          <a:p>
            <a:pPr marL="239712" lvl="1" indent="0">
              <a:buNone/>
            </a:pPr>
            <a:r>
              <a:rPr lang="en-NZ" sz="1600" b="1" dirty="0" smtClean="0">
                <a:solidFill>
                  <a:srgbClr val="FFFF00"/>
                </a:solidFill>
              </a:rPr>
              <a:t>Deconvolution</a:t>
            </a:r>
            <a:endParaRPr lang="en-NZ" sz="1600" dirty="0">
              <a:solidFill>
                <a:srgbClr val="FFFF00"/>
              </a:solidFill>
            </a:endParaRPr>
          </a:p>
          <a:p>
            <a:pPr marL="0" indent="0">
              <a:buNone/>
            </a:pPr>
            <a:r>
              <a:rPr lang="en-NZ" sz="1600" dirty="0"/>
              <a:t>	</a:t>
            </a:r>
            <a:r>
              <a:rPr lang="en-NZ" sz="1600" dirty="0" smtClean="0"/>
              <a:t>	reversing the blurring of an image </a:t>
            </a:r>
            <a:r>
              <a:rPr lang="en-NZ" sz="1600" dirty="0"/>
              <a:t>by reversing the </a:t>
            </a:r>
            <a:r>
              <a:rPr lang="en-NZ" sz="1600" dirty="0" smtClean="0"/>
              <a:t>transfer 			function to get back to the true image.</a:t>
            </a:r>
            <a:endParaRPr lang="en-NZ" sz="1600" dirty="0"/>
          </a:p>
          <a:p>
            <a:endParaRPr lang="en-NZ" sz="1600" dirty="0"/>
          </a:p>
          <a:p>
            <a:endParaRPr lang="en-NZ" sz="16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4732" y="2780928"/>
            <a:ext cx="2856317" cy="2142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374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815752"/>
          </a:xfrm>
        </p:spPr>
        <p:txBody>
          <a:bodyPr>
            <a:normAutofit/>
          </a:bodyPr>
          <a:lstStyle/>
          <a:p>
            <a:r>
              <a:rPr lang="en-US" dirty="0" smtClean="0"/>
              <a:t>Story Time – Hubble Space Telescope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522413" y="1484784"/>
            <a:ext cx="6228183" cy="4896544"/>
          </a:xfrm>
        </p:spPr>
        <p:txBody>
          <a:bodyPr>
            <a:normAutofit/>
          </a:bodyPr>
          <a:lstStyle/>
          <a:p>
            <a:r>
              <a:rPr lang="en-NZ" sz="1600" dirty="0" smtClean="0"/>
              <a:t>Hubble Space Telescope was launched into </a:t>
            </a:r>
            <a:r>
              <a:rPr lang="en-NZ" sz="1600" dirty="0"/>
              <a:t>Low </a:t>
            </a:r>
            <a:r>
              <a:rPr lang="en-NZ" sz="1600" dirty="0" smtClean="0"/>
              <a:t>Earth Orbit in 1990.</a:t>
            </a:r>
          </a:p>
          <a:p>
            <a:r>
              <a:rPr lang="en-NZ" sz="1600" dirty="0" smtClean="0"/>
              <a:t>2.4m diameter mirror </a:t>
            </a:r>
            <a:r>
              <a:rPr lang="en-NZ" sz="1600" dirty="0"/>
              <a:t>capable of deep space imaging outside of the earth’s atmosphere</a:t>
            </a:r>
            <a:r>
              <a:rPr lang="en-NZ" sz="1600" dirty="0" smtClean="0"/>
              <a:t>.</a:t>
            </a:r>
          </a:p>
          <a:p>
            <a:endParaRPr lang="en-NZ" sz="1600" dirty="0" smtClean="0"/>
          </a:p>
          <a:p>
            <a:r>
              <a:rPr lang="en-NZ" sz="1600" dirty="0" smtClean="0"/>
              <a:t>After </a:t>
            </a:r>
            <a:r>
              <a:rPr lang="en-NZ" sz="1600" dirty="0"/>
              <a:t>a number of hurdles to it being deployed, when it was finally launched it was found that the main mirror had been ground incorrectly preventing proper operation of the telescope. </a:t>
            </a:r>
            <a:endParaRPr lang="en-NZ" sz="1600" dirty="0" smtClean="0"/>
          </a:p>
          <a:p>
            <a:endParaRPr lang="en-NZ" sz="1600" dirty="0" smtClean="0"/>
          </a:p>
          <a:p>
            <a:r>
              <a:rPr lang="en-NZ" sz="1600" dirty="0" smtClean="0"/>
              <a:t>The </a:t>
            </a:r>
            <a:r>
              <a:rPr lang="en-NZ" sz="1600" dirty="0"/>
              <a:t>mirror had been ground too flat, 2.2 micron too flat causing spherical aberration i.e. where all light of the mirror does not focus to the same point</a:t>
            </a:r>
            <a:r>
              <a:rPr lang="en-NZ" sz="1600" dirty="0" smtClean="0"/>
              <a:t>.</a:t>
            </a:r>
          </a:p>
          <a:p>
            <a:r>
              <a:rPr lang="en-NZ" sz="1600" dirty="0"/>
              <a:t>Bright objects could be </a:t>
            </a:r>
            <a:r>
              <a:rPr lang="en-NZ" sz="1600" dirty="0" smtClean="0"/>
              <a:t>imaged, </a:t>
            </a:r>
            <a:r>
              <a:rPr lang="en-NZ" sz="1600" dirty="0"/>
              <a:t>but the telescope was largely useless for fainter (more distance) objects.</a:t>
            </a:r>
          </a:p>
          <a:p>
            <a:pPr marL="0" indent="0">
              <a:buNone/>
            </a:pPr>
            <a:endParaRPr lang="en-NZ" sz="16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2084" y="1772816"/>
            <a:ext cx="5824665" cy="437425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2812" y="4077072"/>
            <a:ext cx="3351074" cy="223224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247205" y="4221088"/>
            <a:ext cx="100811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6600" dirty="0" smtClean="0">
                <a:solidFill>
                  <a:srgbClr val="FFFF00"/>
                </a:solidFill>
              </a:rPr>
              <a:t>?</a:t>
            </a:r>
            <a:endParaRPr lang="en-NZ" sz="6600" dirty="0">
              <a:solidFill>
                <a:srgbClr val="FFFF00"/>
              </a:solidFill>
            </a:endParaRPr>
          </a:p>
        </p:txBody>
      </p:sp>
      <p:pic>
        <p:nvPicPr>
          <p:cNvPr id="5" name="mgs_alert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600865" y="-63201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492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6" presetClass="emph" presetSubtype="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animScale>
                                      <p:cBhvr>
                                        <p:cTn id="12" dur="2000" fill="hold"/>
                                        <p:tgtEl>
                                          <p:spTgt spid="2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-3.70148E-6 -4.81481E-6 L 0.31649 -0.21388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824" y="-106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50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6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67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56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2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56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mediacall" presetSubtype="0" fill="hold" nodeType="withEffect">
                                  <p:stCondLst>
                                    <p:cond delay="5600"/>
                                  </p:stCondLst>
                                  <p:childTnLst>
                                    <p:cmd type="call" cmd="playFrom(0.0)">
                                      <p:cBhvr>
                                        <p:cTn id="36" dur="177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35"/>
                                            </p:cond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86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4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815752"/>
          </a:xfrm>
        </p:spPr>
        <p:txBody>
          <a:bodyPr>
            <a:normAutofit/>
          </a:bodyPr>
          <a:lstStyle/>
          <a:p>
            <a:r>
              <a:rPr lang="en-US" dirty="0" smtClean="0"/>
              <a:t>Story Time – Hubble Space Telescope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8189" y="1844824"/>
            <a:ext cx="4032448" cy="3904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156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815752"/>
          </a:xfrm>
        </p:spPr>
        <p:txBody>
          <a:bodyPr>
            <a:normAutofit/>
          </a:bodyPr>
          <a:lstStyle/>
          <a:p>
            <a:r>
              <a:rPr lang="en-US" dirty="0" smtClean="0"/>
              <a:t>Story Time – Hubble Space Telescope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522413" y="1484784"/>
            <a:ext cx="9684567" cy="5040560"/>
          </a:xfrm>
        </p:spPr>
        <p:txBody>
          <a:bodyPr>
            <a:normAutofit/>
          </a:bodyPr>
          <a:lstStyle/>
          <a:p>
            <a:r>
              <a:rPr lang="en-NZ" sz="1600" dirty="0"/>
              <a:t>Images of point sources (stars) were spread out over a radius of more than one arc second. Instead of having </a:t>
            </a:r>
            <a:r>
              <a:rPr lang="en-NZ" sz="1600" dirty="0" smtClean="0"/>
              <a:t>a PSF* spanning </a:t>
            </a:r>
            <a:r>
              <a:rPr lang="en-NZ" sz="1600" dirty="0"/>
              <a:t>&lt;0.1 arc </a:t>
            </a:r>
            <a:r>
              <a:rPr lang="en-NZ" sz="1600" dirty="0" smtClean="0"/>
              <a:t>second.</a:t>
            </a:r>
          </a:p>
          <a:p>
            <a:pPr marL="0" indent="0">
              <a:buNone/>
            </a:pPr>
            <a:r>
              <a:rPr lang="en-NZ" sz="1600" dirty="0"/>
              <a:t>	</a:t>
            </a:r>
            <a:r>
              <a:rPr lang="en-NZ" sz="1600" dirty="0" smtClean="0"/>
              <a:t>	</a:t>
            </a:r>
            <a:r>
              <a:rPr lang="en-NZ" sz="1600" dirty="0" smtClean="0">
                <a:solidFill>
                  <a:schemeClr val="tx2">
                    <a:lumMod val="75000"/>
                  </a:schemeClr>
                </a:solidFill>
              </a:rPr>
              <a:t>1 arc minute = </a:t>
            </a:r>
            <a:r>
              <a:rPr lang="en-NZ" sz="1600" baseline="30000" dirty="0" smtClean="0">
                <a:solidFill>
                  <a:schemeClr val="tx2">
                    <a:lumMod val="75000"/>
                  </a:schemeClr>
                </a:solidFill>
              </a:rPr>
              <a:t>1</a:t>
            </a:r>
            <a:r>
              <a:rPr lang="en-NZ" sz="1600" dirty="0" smtClean="0">
                <a:solidFill>
                  <a:schemeClr val="tx2">
                    <a:lumMod val="75000"/>
                  </a:schemeClr>
                </a:solidFill>
              </a:rPr>
              <a:t>/</a:t>
            </a:r>
            <a:r>
              <a:rPr lang="en-NZ" sz="1600" baseline="-25000" dirty="0" smtClean="0">
                <a:solidFill>
                  <a:schemeClr val="tx2">
                    <a:lumMod val="75000"/>
                  </a:schemeClr>
                </a:solidFill>
              </a:rPr>
              <a:t>60</a:t>
            </a:r>
            <a:r>
              <a:rPr lang="en-NZ" sz="1600" dirty="0" smtClean="0">
                <a:solidFill>
                  <a:schemeClr val="tx2">
                    <a:lumMod val="75000"/>
                  </a:schemeClr>
                </a:solidFill>
              </a:rPr>
              <a:t> of a degree</a:t>
            </a:r>
          </a:p>
          <a:p>
            <a:pPr marL="0" indent="0">
              <a:buNone/>
            </a:pPr>
            <a:r>
              <a:rPr lang="en-NZ" sz="1600" dirty="0">
                <a:solidFill>
                  <a:schemeClr val="tx2">
                    <a:lumMod val="75000"/>
                  </a:schemeClr>
                </a:solidFill>
              </a:rPr>
              <a:t>	</a:t>
            </a:r>
            <a:r>
              <a:rPr lang="en-NZ" sz="1600" dirty="0" smtClean="0">
                <a:solidFill>
                  <a:schemeClr val="tx2">
                    <a:lumMod val="75000"/>
                  </a:schemeClr>
                </a:solidFill>
              </a:rPr>
              <a:t>	1 arc second = </a:t>
            </a:r>
            <a:r>
              <a:rPr lang="en-NZ" sz="1600" baseline="30000" dirty="0" smtClean="0">
                <a:solidFill>
                  <a:schemeClr val="tx2">
                    <a:lumMod val="75000"/>
                  </a:schemeClr>
                </a:solidFill>
              </a:rPr>
              <a:t>1</a:t>
            </a:r>
            <a:r>
              <a:rPr lang="en-NZ" sz="1600" dirty="0" smtClean="0">
                <a:solidFill>
                  <a:schemeClr val="tx2">
                    <a:lumMod val="75000"/>
                  </a:schemeClr>
                </a:solidFill>
              </a:rPr>
              <a:t>/</a:t>
            </a:r>
            <a:r>
              <a:rPr lang="en-NZ" sz="1600" baseline="-25000" dirty="0" smtClean="0">
                <a:solidFill>
                  <a:schemeClr val="tx2">
                    <a:lumMod val="75000"/>
                  </a:schemeClr>
                </a:solidFill>
              </a:rPr>
              <a:t>3600</a:t>
            </a:r>
            <a:r>
              <a:rPr lang="en-NZ" sz="1600" dirty="0" smtClean="0">
                <a:solidFill>
                  <a:schemeClr val="tx2">
                    <a:lumMod val="75000"/>
                  </a:schemeClr>
                </a:solidFill>
              </a:rPr>
              <a:t> of a degree</a:t>
            </a:r>
          </a:p>
          <a:p>
            <a:pPr marL="0" indent="0">
              <a:buNone/>
            </a:pPr>
            <a:r>
              <a:rPr lang="en-NZ" sz="1600" dirty="0" smtClean="0"/>
              <a:t>							( * </a:t>
            </a:r>
            <a:r>
              <a:rPr lang="en-NZ" sz="1600" i="1" dirty="0" smtClean="0"/>
              <a:t>we’ll talk about PSFs shortly</a:t>
            </a:r>
            <a:r>
              <a:rPr lang="en-NZ" sz="1600" dirty="0" smtClean="0"/>
              <a:t> )</a:t>
            </a:r>
          </a:p>
          <a:p>
            <a:endParaRPr lang="en-NZ" sz="1600" dirty="0" smtClean="0"/>
          </a:p>
          <a:p>
            <a:r>
              <a:rPr lang="en-NZ" sz="1600" dirty="0" smtClean="0"/>
              <a:t>Luckily, </a:t>
            </a:r>
            <a:r>
              <a:rPr lang="en-NZ" sz="1600" dirty="0"/>
              <a:t>the telescope was designed to be serviced in </a:t>
            </a:r>
            <a:r>
              <a:rPr lang="en-NZ" sz="1600" dirty="0" smtClean="0"/>
              <a:t>space.</a:t>
            </a:r>
          </a:p>
          <a:p>
            <a:pPr lvl="1"/>
            <a:r>
              <a:rPr lang="en-NZ" sz="1600" dirty="0"/>
              <a:t>after a further five missions, the telescope was repaired and upgraded </a:t>
            </a:r>
            <a:r>
              <a:rPr lang="en-NZ" sz="1600" dirty="0" smtClean="0"/>
              <a:t>(fitted with </a:t>
            </a:r>
            <a:r>
              <a:rPr lang="en-NZ" sz="1600" dirty="0"/>
              <a:t>optics to reverse the aberration).</a:t>
            </a:r>
          </a:p>
          <a:p>
            <a:pPr marL="0" indent="0">
              <a:buNone/>
            </a:pPr>
            <a:r>
              <a:rPr lang="en-NZ" sz="1600" dirty="0"/>
              <a:t> </a:t>
            </a:r>
          </a:p>
          <a:p>
            <a:r>
              <a:rPr lang="en-NZ" sz="1600" dirty="0" smtClean="0"/>
              <a:t>However, as </a:t>
            </a:r>
            <a:r>
              <a:rPr lang="en-NZ" sz="1600" dirty="0"/>
              <a:t>the source of the errors was relatively well understood, </a:t>
            </a:r>
            <a:r>
              <a:rPr lang="en-NZ" sz="1600" dirty="0" smtClean="0"/>
              <a:t>the aberration was deemed to be stable </a:t>
            </a:r>
            <a:r>
              <a:rPr lang="en-NZ" sz="1600" dirty="0"/>
              <a:t>and </a:t>
            </a:r>
            <a:r>
              <a:rPr lang="en-NZ" sz="1600" dirty="0" smtClean="0"/>
              <a:t>that meant signal </a:t>
            </a:r>
            <a:r>
              <a:rPr lang="en-NZ" sz="1600" dirty="0"/>
              <a:t>processing techniques such as </a:t>
            </a:r>
            <a:r>
              <a:rPr lang="en-NZ" sz="1600" dirty="0" smtClean="0">
                <a:solidFill>
                  <a:srgbClr val="FFFF00"/>
                </a:solidFill>
              </a:rPr>
              <a:t>Blind Image Deconvolution</a:t>
            </a:r>
            <a:r>
              <a:rPr lang="en-NZ" sz="1600" dirty="0" smtClean="0"/>
              <a:t> </a:t>
            </a:r>
            <a:r>
              <a:rPr lang="en-NZ" sz="1600" dirty="0"/>
              <a:t>could be used to correct for the </a:t>
            </a:r>
            <a:r>
              <a:rPr lang="en-NZ" sz="1600" dirty="0" smtClean="0"/>
              <a:t>phenomenon</a:t>
            </a:r>
            <a:endParaRPr lang="en-NZ" sz="1600" dirty="0"/>
          </a:p>
        </p:txBody>
      </p:sp>
    </p:spTree>
    <p:extLst>
      <p:ext uri="{BB962C8B-B14F-4D97-AF65-F5344CB8AC3E}">
        <p14:creationId xmlns:p14="http://schemas.microsoft.com/office/powerpoint/2010/main" val="919124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815752"/>
          </a:xfrm>
        </p:spPr>
        <p:txBody>
          <a:bodyPr>
            <a:normAutofit/>
          </a:bodyPr>
          <a:lstStyle/>
          <a:p>
            <a:r>
              <a:rPr lang="en-US" dirty="0" smtClean="0"/>
              <a:t>Story Time – Hubble Space Telescope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852" y="1666374"/>
            <a:ext cx="9865096" cy="468905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070076" y="1297042"/>
            <a:ext cx="5472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i="1" dirty="0" smtClean="0">
                <a:solidFill>
                  <a:schemeClr val="accent1"/>
                </a:solidFill>
              </a:rPr>
              <a:t>Hubble image with known aberration characteristics</a:t>
            </a:r>
            <a:endParaRPr lang="en-NZ" i="1" dirty="0">
              <a:solidFill>
                <a:schemeClr val="accent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030516" y="6342323"/>
            <a:ext cx="3312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i="1" dirty="0" smtClean="0">
                <a:solidFill>
                  <a:srgbClr val="FFFF00"/>
                </a:solidFill>
              </a:rPr>
              <a:t>Hubble image after deconvolution</a:t>
            </a:r>
            <a:endParaRPr lang="en-NZ" i="1" dirty="0">
              <a:solidFill>
                <a:srgbClr val="FFFF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701924" y="6355425"/>
            <a:ext cx="3528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i="1" dirty="0" smtClean="0">
                <a:solidFill>
                  <a:srgbClr val="FFFF00"/>
                </a:solidFill>
              </a:rPr>
              <a:t>Hubble image before deconvolution</a:t>
            </a:r>
            <a:endParaRPr lang="en-NZ" i="1" dirty="0">
              <a:solidFill>
                <a:srgbClr val="FFFF00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9794521" y="5355032"/>
            <a:ext cx="1152128" cy="969107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cxnSp>
        <p:nvCxnSpPr>
          <p:cNvPr id="10" name="Straight Arrow Connector 9"/>
          <p:cNvCxnSpPr>
            <a:stCxn id="11" idx="2"/>
          </p:cNvCxnSpPr>
          <p:nvPr/>
        </p:nvCxnSpPr>
        <p:spPr>
          <a:xfrm flipH="1">
            <a:off x="10810430" y="4611063"/>
            <a:ext cx="711622" cy="90696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0873980" y="3410734"/>
            <a:ext cx="12961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i="1" dirty="0" smtClean="0">
                <a:solidFill>
                  <a:srgbClr val="FF0000"/>
                </a:solidFill>
              </a:rPr>
              <a:t>Gibbs</a:t>
            </a:r>
            <a:endParaRPr lang="en-NZ" i="1" dirty="0">
              <a:solidFill>
                <a:srgbClr val="FF0000"/>
              </a:solidFill>
            </a:endParaRPr>
          </a:p>
          <a:p>
            <a:pPr algn="ctr"/>
            <a:r>
              <a:rPr lang="en-NZ" i="1" dirty="0" smtClean="0">
                <a:solidFill>
                  <a:srgbClr val="FF0000"/>
                </a:solidFill>
              </a:rPr>
              <a:t>Oscillations due to boundary</a:t>
            </a:r>
            <a:endParaRPr lang="en-NZ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7208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815752"/>
          </a:xfrm>
        </p:spPr>
        <p:txBody>
          <a:bodyPr>
            <a:normAutofit/>
          </a:bodyPr>
          <a:lstStyle/>
          <a:p>
            <a:r>
              <a:rPr lang="en-US" dirty="0" smtClean="0"/>
              <a:t>Image Restoration Techniques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13"/>
              <p:cNvSpPr>
                <a:spLocks noGrp="1"/>
              </p:cNvSpPr>
              <p:nvPr>
                <p:ph idx="1"/>
              </p:nvPr>
            </p:nvSpPr>
            <p:spPr>
              <a:xfrm>
                <a:off x="1522413" y="1484784"/>
                <a:ext cx="9684567" cy="5040560"/>
              </a:xfrm>
            </p:spPr>
            <p:txBody>
              <a:bodyPr>
                <a:normAutofit/>
              </a:bodyPr>
              <a:lstStyle/>
              <a:p>
                <a:pPr lvl="0"/>
                <a:r>
                  <a:rPr lang="en-NZ" sz="1600" dirty="0" smtClean="0"/>
                  <a:t>With </a:t>
                </a:r>
                <a:r>
                  <a:rPr lang="en-NZ" sz="1600" dirty="0"/>
                  <a:t>most </a:t>
                </a:r>
                <a:r>
                  <a:rPr lang="en-NZ" sz="1600" dirty="0" smtClean="0"/>
                  <a:t>image restoration techniques, the blurring mechanism, </a:t>
                </a:r>
                <a14:m>
                  <m:oMath xmlns:m="http://schemas.openxmlformats.org/officeDocument/2006/math">
                    <m:r>
                      <a:rPr lang="en-NZ" sz="1600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NZ" sz="16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NZ" sz="16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NZ" sz="16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NZ" sz="16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NZ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NZ" sz="1600" dirty="0" smtClean="0"/>
                  <a:t> , is </a:t>
                </a:r>
                <a:r>
                  <a:rPr lang="en-NZ" sz="1600" dirty="0"/>
                  <a:t>assumed to be known </a:t>
                </a:r>
                <a:r>
                  <a:rPr lang="en-NZ" sz="1600" dirty="0" smtClean="0"/>
                  <a:t>explicitly.</a:t>
                </a:r>
              </a:p>
              <a:p>
                <a:pPr lvl="0"/>
                <a:r>
                  <a:rPr lang="en-NZ" sz="1600" dirty="0" smtClean="0"/>
                  <a:t>These techniques are known as </a:t>
                </a:r>
                <a:r>
                  <a:rPr lang="en-NZ" sz="1600" b="1" i="1" dirty="0" smtClean="0">
                    <a:solidFill>
                      <a:srgbClr val="FFFF00"/>
                    </a:solidFill>
                  </a:rPr>
                  <a:t>Classical Linear Image Restoration Techniques</a:t>
                </a:r>
                <a:r>
                  <a:rPr lang="en-NZ" sz="1600" dirty="0" smtClean="0"/>
                  <a:t>. They include:</a:t>
                </a:r>
                <a:endParaRPr lang="en-NZ" sz="1600" dirty="0"/>
              </a:p>
              <a:p>
                <a:pPr lvl="1"/>
                <a:r>
                  <a:rPr lang="en-NZ" sz="1600" dirty="0"/>
                  <a:t>Wiener filtering least-squares </a:t>
                </a:r>
                <a:r>
                  <a:rPr lang="en-NZ" sz="1600" dirty="0" smtClean="0"/>
                  <a:t>filtering</a:t>
                </a:r>
              </a:p>
              <a:p>
                <a:pPr lvl="1"/>
                <a:r>
                  <a:rPr lang="en-NZ" sz="1600" dirty="0" smtClean="0"/>
                  <a:t>Recursive </a:t>
                </a:r>
                <a:r>
                  <a:rPr lang="en-NZ" sz="1600" dirty="0" err="1" smtClean="0"/>
                  <a:t>Kalman</a:t>
                </a:r>
                <a:r>
                  <a:rPr lang="en-NZ" sz="1600" dirty="0" smtClean="0"/>
                  <a:t> filtering,</a:t>
                </a:r>
              </a:p>
              <a:p>
                <a:pPr lvl="1"/>
                <a:r>
                  <a:rPr lang="en-NZ" sz="1600" dirty="0"/>
                  <a:t>C</a:t>
                </a:r>
                <a:r>
                  <a:rPr lang="en-NZ" sz="1600" dirty="0" smtClean="0"/>
                  <a:t>onstrained </a:t>
                </a:r>
                <a:r>
                  <a:rPr lang="en-NZ" sz="1600" dirty="0"/>
                  <a:t>iterative deconvolution</a:t>
                </a:r>
              </a:p>
              <a:p>
                <a:endParaRPr lang="en-NZ" sz="1600" dirty="0" smtClean="0"/>
              </a:p>
              <a:p>
                <a:endParaRPr lang="en-NZ" sz="1600" dirty="0" smtClean="0"/>
              </a:p>
              <a:p>
                <a:r>
                  <a:rPr lang="en-NZ" sz="1600" dirty="0" smtClean="0"/>
                  <a:t>Most of the time the blurring is </a:t>
                </a:r>
                <a:r>
                  <a:rPr lang="en-NZ" sz="1600" b="1" dirty="0" smtClean="0">
                    <a:solidFill>
                      <a:srgbClr val="FFFF00"/>
                    </a:solidFill>
                  </a:rPr>
                  <a:t>not linear</a:t>
                </a:r>
                <a:r>
                  <a:rPr lang="en-NZ" sz="1600" dirty="0" smtClean="0"/>
                  <a:t> and </a:t>
                </a:r>
                <a:r>
                  <a:rPr lang="en-NZ" sz="1600" b="1" dirty="0" smtClean="0">
                    <a:solidFill>
                      <a:srgbClr val="FFFF00"/>
                    </a:solidFill>
                  </a:rPr>
                  <a:t>not spatially invariant</a:t>
                </a:r>
                <a:r>
                  <a:rPr lang="en-NZ" sz="1600" dirty="0" smtClean="0"/>
                  <a:t>…</a:t>
                </a:r>
                <a:endParaRPr lang="en-NZ" sz="1600" dirty="0">
                  <a:solidFill>
                    <a:srgbClr val="FFFF00"/>
                  </a:solidFill>
                </a:endParaRPr>
              </a:p>
              <a:p>
                <a:pPr marL="0" indent="0">
                  <a:buNone/>
                </a:pPr>
                <a:r>
                  <a:rPr lang="en-NZ" sz="1600" b="1" dirty="0" smtClean="0"/>
                  <a:t>	but, for simplicity it is adequate to assume the blurring can be modelled as a Linear Spatially 	Invariant  (LSI) system.</a:t>
                </a:r>
              </a:p>
              <a:p>
                <a:endParaRPr lang="en-NZ" sz="1600" dirty="0" smtClean="0"/>
              </a:p>
              <a:p>
                <a:pPr marL="0" indent="0" algn="ctr">
                  <a:buNone/>
                </a:pPr>
                <a:endParaRPr lang="en-NZ" sz="1600" dirty="0" smtClean="0"/>
              </a:p>
              <a:p>
                <a:pPr marL="0" indent="0" algn="ctr">
                  <a:buNone/>
                </a:pPr>
                <a:endParaRPr lang="en-NZ" sz="1600" dirty="0"/>
              </a:p>
              <a:p>
                <a:endParaRPr lang="en-NZ" sz="1600" dirty="0">
                  <a:solidFill>
                    <a:srgbClr val="FFFF00"/>
                  </a:solidFill>
                </a:endParaRPr>
              </a:p>
              <a:p>
                <a:pPr marL="0" indent="0">
                  <a:buNone/>
                </a:pPr>
                <a:endParaRPr lang="en-NZ" sz="1600" dirty="0"/>
              </a:p>
            </p:txBody>
          </p:sp>
        </mc:Choice>
        <mc:Fallback xmlns="">
          <p:sp>
            <p:nvSpPr>
              <p:cNvPr id="14" name="Content Placeholder 1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22413" y="1484784"/>
                <a:ext cx="9684567" cy="5040560"/>
              </a:xfrm>
              <a:blipFill rotWithShape="0">
                <a:blip r:embed="rId2"/>
                <a:stretch>
                  <a:fillRect l="-252" t="-847"/>
                </a:stretch>
              </a:blipFill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78726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Digital Blue Tunnel 16x9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2895261.potx" id="{4CBF9558-C12D-4F51-9AA3-9D0796951DBC}" vid="{FFC159E6-A134-46E7-B1A0-C306E39FC295}"/>
    </a:ext>
  </a:extLst>
</a:theme>
</file>

<file path=ppt/theme/theme2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Business digital blue tunnel presentation (widescreen)</Template>
  <TotalTime>834</TotalTime>
  <Words>1881</Words>
  <Application>Microsoft Office PowerPoint</Application>
  <PresentationFormat>Custom</PresentationFormat>
  <Paragraphs>359</Paragraphs>
  <Slides>37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3" baseType="lpstr">
      <vt:lpstr>Arial</vt:lpstr>
      <vt:lpstr>Calibri</vt:lpstr>
      <vt:lpstr>Cambria Math</vt:lpstr>
      <vt:lpstr>Corbel</vt:lpstr>
      <vt:lpstr>Times New Roman</vt:lpstr>
      <vt:lpstr>Digital Blue Tunnel 16x9</vt:lpstr>
      <vt:lpstr>Blind Deconvolution of Images</vt:lpstr>
      <vt:lpstr>Images and blurring</vt:lpstr>
      <vt:lpstr>Blurring and Noise</vt:lpstr>
      <vt:lpstr>Introducing: Blind Image Deconvolution</vt:lpstr>
      <vt:lpstr>Story Time – Hubble Space Telescope</vt:lpstr>
      <vt:lpstr>Story Time – Hubble Space Telescope</vt:lpstr>
      <vt:lpstr>Story Time – Hubble Space Telescope</vt:lpstr>
      <vt:lpstr>Story Time – Hubble Space Telescope</vt:lpstr>
      <vt:lpstr>Image Restoration Techniques</vt:lpstr>
      <vt:lpstr>Image Restoration Techniques</vt:lpstr>
      <vt:lpstr>Introducing the Point Spread Function</vt:lpstr>
      <vt:lpstr>Introducing the Point Spread Function</vt:lpstr>
      <vt:lpstr>Introducing the Point Spread Function</vt:lpstr>
      <vt:lpstr>Introducing the Point Spread Function</vt:lpstr>
      <vt:lpstr>Image Restoration Techniques</vt:lpstr>
      <vt:lpstr>Image Restoration Techniques</vt:lpstr>
      <vt:lpstr>Types of Image Deconvolution Techniques</vt:lpstr>
      <vt:lpstr>Types of Image Deconvolution Techniques</vt:lpstr>
      <vt:lpstr>Types of Image Deconvolution Techniques</vt:lpstr>
      <vt:lpstr>Types of Image Deconvolution Techniques</vt:lpstr>
      <vt:lpstr>Blind Image Deconvolution: Davey Algorithm</vt:lpstr>
      <vt:lpstr>Blind Image Deconvolution: Davey Algorithm</vt:lpstr>
      <vt:lpstr>Blind Image Deconvolution: Davey Algorithm</vt:lpstr>
      <vt:lpstr>Blind Image Deconvolution: Davey Algorithm</vt:lpstr>
      <vt:lpstr>The Wiener Filter</vt:lpstr>
      <vt:lpstr>Blind Image Deconvolution: Davey Algorithm</vt:lpstr>
      <vt:lpstr>Blind Image Deconvolution: Results</vt:lpstr>
      <vt:lpstr>Blind Image Deconvolution: Results</vt:lpstr>
      <vt:lpstr>Blind Image Deconvolution: Results</vt:lpstr>
      <vt:lpstr>Blind Image Deconvolution: Results</vt:lpstr>
      <vt:lpstr>Blind Image Deconvolution: Results</vt:lpstr>
      <vt:lpstr>Blind Image Deconvolution: Davey Algorithm</vt:lpstr>
      <vt:lpstr>Blind Image Deconvolution: Davey Algorithm</vt:lpstr>
      <vt:lpstr>Blind Image Deconvolution: Davey Algorithm</vt:lpstr>
      <vt:lpstr>Blind Image Deconvolution: Davey Algorithm</vt:lpstr>
      <vt:lpstr>Thank you for your attention!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Blind Deconvolution of Images - Glasses For Your Telescope</dc:title>
  <dc:creator>Hayden Brown</dc:creator>
  <cp:lastModifiedBy>Hayden B</cp:lastModifiedBy>
  <cp:revision>80</cp:revision>
  <cp:lastPrinted>2018-06-12T12:14:13Z</cp:lastPrinted>
  <dcterms:created xsi:type="dcterms:W3CDTF">2018-06-05T11:48:25Z</dcterms:created>
  <dcterms:modified xsi:type="dcterms:W3CDTF">2018-06-17T13:55:07Z</dcterms:modified>
  <cp:contentStatus>Final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  <property fmtid="{D5CDD505-2E9C-101B-9397-08002B2CF9AE}" pid="8" name="_MarkAsFinal">
    <vt:bool>true</vt:bool>
  </property>
</Properties>
</file>